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9" r:id="rId2"/>
    <p:sldId id="356" r:id="rId3"/>
    <p:sldId id="415" r:id="rId4"/>
    <p:sldId id="406" r:id="rId5"/>
    <p:sldId id="412" r:id="rId6"/>
    <p:sldId id="407" r:id="rId7"/>
    <p:sldId id="413" r:id="rId8"/>
    <p:sldId id="411" r:id="rId9"/>
    <p:sldId id="409" r:id="rId10"/>
    <p:sldId id="414" r:id="rId11"/>
    <p:sldId id="410" r:id="rId12"/>
    <p:sldId id="416" r:id="rId13"/>
    <p:sldId id="447" r:id="rId14"/>
    <p:sldId id="418" r:id="rId15"/>
    <p:sldId id="419" r:id="rId16"/>
    <p:sldId id="420" r:id="rId17"/>
    <p:sldId id="421" r:id="rId18"/>
    <p:sldId id="422" r:id="rId19"/>
    <p:sldId id="448" r:id="rId20"/>
    <p:sldId id="427" r:id="rId21"/>
    <p:sldId id="429" r:id="rId22"/>
    <p:sldId id="432" r:id="rId23"/>
    <p:sldId id="450" r:id="rId24"/>
    <p:sldId id="433" r:id="rId25"/>
    <p:sldId id="434" r:id="rId26"/>
    <p:sldId id="435" r:id="rId27"/>
    <p:sldId id="436" r:id="rId28"/>
    <p:sldId id="437" r:id="rId29"/>
    <p:sldId id="451" r:id="rId30"/>
    <p:sldId id="430" r:id="rId31"/>
    <p:sldId id="439" r:id="rId32"/>
    <p:sldId id="438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31" r:id="rId41"/>
    <p:sldId id="449" r:id="rId42"/>
    <p:sldId id="423" r:id="rId43"/>
    <p:sldId id="428" r:id="rId44"/>
    <p:sldId id="452" r:id="rId45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7C80"/>
    <a:srgbClr val="BDCF31"/>
    <a:srgbClr val="DDDDDD"/>
    <a:srgbClr val="808080"/>
    <a:srgbClr val="969696"/>
    <a:srgbClr val="C0C0C0"/>
    <a:srgbClr val="B2B2B2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1" autoAdjust="0"/>
    <p:restoredTop sz="94660"/>
  </p:normalViewPr>
  <p:slideViewPr>
    <p:cSldViewPr>
      <p:cViewPr>
        <p:scale>
          <a:sx n="100" d="100"/>
          <a:sy n="100" d="100"/>
        </p:scale>
        <p:origin x="-1920" y="-666"/>
      </p:cViewPr>
      <p:guideLst>
        <p:guide orient="horz" pos="2160"/>
        <p:guide orient="horz" pos="1728"/>
        <p:guide orient="horz" pos="102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11\GRPABL_neu\5.%20Infrastruktur_Stationen\5.3%20Infrastruktur\Kiel%20-%20Fockbek\Reisendenbefragung%20und%20Potenzialanalyse\14-05-05%20Tabelle%20Erfassung%20JS_L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de-DE"/>
              <a:t>Verkehrsmittelwahl an einem mittleren Tag (Jahresvergleich)</a:t>
            </a:r>
          </a:p>
        </c:rich>
      </c:tx>
      <c:layout>
        <c:manualLayout>
          <c:xMode val="edge"/>
          <c:yMode val="edge"/>
          <c:x val="0.16043754286811709"/>
          <c:y val="2.040822559517246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7792021755392137E-2"/>
          <c:y val="0.13745705464417621"/>
          <c:w val="0.90607803505661855"/>
          <c:h val="0.7693248374650565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'VKM Tag'!$A$47</c:f>
              <c:strCache>
                <c:ptCount val="1"/>
                <c:pt idx="0">
                  <c:v>zu Fuß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numFmt formatCode="##,#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'VKM Tag'!$B$46:$H$46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'VKM Tag'!$B$47:$H$47</c:f>
              <c:numCache>
                <c:formatCode>0</c:formatCode>
                <c:ptCount val="7"/>
                <c:pt idx="0">
                  <c:v>23.9</c:v>
                </c:pt>
                <c:pt idx="1">
                  <c:v>23.2</c:v>
                </c:pt>
                <c:pt idx="2">
                  <c:v>24.6</c:v>
                </c:pt>
                <c:pt idx="3">
                  <c:v>26.2</c:v>
                </c:pt>
                <c:pt idx="4">
                  <c:v>24.8</c:v>
                </c:pt>
                <c:pt idx="5">
                  <c:v>25.2</c:v>
                </c:pt>
                <c:pt idx="6">
                  <c:v>25.9</c:v>
                </c:pt>
              </c:numCache>
            </c:numRef>
          </c:val>
        </c:ser>
        <c:ser>
          <c:idx val="1"/>
          <c:order val="1"/>
          <c:tx>
            <c:strRef>
              <c:f>'VKM Tag'!$A$48</c:f>
              <c:strCache>
                <c:ptCount val="1"/>
                <c:pt idx="0">
                  <c:v>Fahrrad</c:v>
                </c:pt>
              </c:strCache>
            </c:strRef>
          </c:tx>
          <c:invertIfNegative val="0"/>
          <c:dLbls>
            <c:numFmt formatCode="##,#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'VKM Tag'!$B$46:$H$46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'VKM Tag'!$B$48:$H$48</c:f>
              <c:numCache>
                <c:formatCode>0</c:formatCode>
                <c:ptCount val="7"/>
                <c:pt idx="0">
                  <c:v>9.9</c:v>
                </c:pt>
                <c:pt idx="1">
                  <c:v>10.1</c:v>
                </c:pt>
                <c:pt idx="2">
                  <c:v>7.4</c:v>
                </c:pt>
                <c:pt idx="3">
                  <c:v>6.4</c:v>
                </c:pt>
                <c:pt idx="4">
                  <c:v>7</c:v>
                </c:pt>
                <c:pt idx="5">
                  <c:v>6.4</c:v>
                </c:pt>
                <c:pt idx="6">
                  <c:v>8.9</c:v>
                </c:pt>
              </c:numCache>
            </c:numRef>
          </c:val>
        </c:ser>
        <c:ser>
          <c:idx val="2"/>
          <c:order val="2"/>
          <c:tx>
            <c:strRef>
              <c:f>'VKM Tag'!$A$49</c:f>
              <c:strCache>
                <c:ptCount val="1"/>
                <c:pt idx="0">
                  <c:v>ÖV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##,#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'VKM Tag'!$B$46:$H$46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'VKM Tag'!$B$49:$H$49</c:f>
              <c:numCache>
                <c:formatCode>0</c:formatCode>
                <c:ptCount val="7"/>
                <c:pt idx="0">
                  <c:v>5.5</c:v>
                </c:pt>
                <c:pt idx="1">
                  <c:v>6</c:v>
                </c:pt>
                <c:pt idx="2">
                  <c:v>6.4</c:v>
                </c:pt>
                <c:pt idx="3">
                  <c:v>6.6</c:v>
                </c:pt>
                <c:pt idx="4">
                  <c:v>7</c:v>
                </c:pt>
                <c:pt idx="5">
                  <c:v>7.2</c:v>
                </c:pt>
                <c:pt idx="6">
                  <c:v>7.2</c:v>
                </c:pt>
              </c:numCache>
            </c:numRef>
          </c:val>
        </c:ser>
        <c:ser>
          <c:idx val="3"/>
          <c:order val="3"/>
          <c:tx>
            <c:strRef>
              <c:f>'VKM Tag'!$A$50</c:f>
              <c:strCache>
                <c:ptCount val="1"/>
                <c:pt idx="0">
                  <c:v>MIV Mitfahrer/Taxi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numFmt formatCode="##,#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'VKM Tag'!$B$46:$H$46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'VKM Tag'!$B$50:$H$50</c:f>
              <c:numCache>
                <c:formatCode>0</c:formatCode>
                <c:ptCount val="7"/>
                <c:pt idx="0">
                  <c:v>13.9</c:v>
                </c:pt>
                <c:pt idx="1">
                  <c:v>14</c:v>
                </c:pt>
                <c:pt idx="2">
                  <c:v>17.5</c:v>
                </c:pt>
                <c:pt idx="3">
                  <c:v>16.600000000000001</c:v>
                </c:pt>
                <c:pt idx="4">
                  <c:v>15.7</c:v>
                </c:pt>
                <c:pt idx="5">
                  <c:v>17.2</c:v>
                </c:pt>
                <c:pt idx="6">
                  <c:v>16.2</c:v>
                </c:pt>
              </c:numCache>
            </c:numRef>
          </c:val>
        </c:ser>
        <c:ser>
          <c:idx val="4"/>
          <c:order val="4"/>
          <c:tx>
            <c:strRef>
              <c:f>'VKM Tag'!$A$51</c:f>
              <c:strCache>
                <c:ptCount val="1"/>
                <c:pt idx="0">
                  <c:v>MIV Fahrer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numFmt formatCode="##,#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92D05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'VKM Tag'!$B$46:$H$46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'VKM Tag'!$B$51:$H$51</c:f>
              <c:numCache>
                <c:formatCode>0</c:formatCode>
                <c:ptCount val="7"/>
                <c:pt idx="0">
                  <c:v>46.8</c:v>
                </c:pt>
                <c:pt idx="1">
                  <c:v>46.7</c:v>
                </c:pt>
                <c:pt idx="2">
                  <c:v>44.1</c:v>
                </c:pt>
                <c:pt idx="3">
                  <c:v>44.2</c:v>
                </c:pt>
                <c:pt idx="4">
                  <c:v>45.6</c:v>
                </c:pt>
                <c:pt idx="5">
                  <c:v>43.9</c:v>
                </c:pt>
                <c:pt idx="6">
                  <c:v>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460736"/>
        <c:axId val="31478912"/>
      </c:barChart>
      <c:catAx>
        <c:axId val="3146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1478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478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1460736"/>
        <c:crosses val="autoZero"/>
        <c:crossBetween val="between"/>
        <c:majorUnit val="0.1"/>
      </c:valAx>
    </c:plotArea>
    <c:legend>
      <c:legendPos val="b"/>
      <c:layout/>
      <c:overlay val="1"/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de-DE" sz="1800" b="1" i="0" u="none" strike="noStrike" baseline="0">
                <a:solidFill>
                  <a:srgbClr val="000000"/>
                </a:solidFill>
                <a:latin typeface="Calibri"/>
              </a:rPr>
              <a:t>Zufriedenheit mit Bus- und Zugangebot - Jahre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de-DE" sz="1100" b="1" i="0" u="none" strike="noStrike" baseline="0">
                <a:solidFill>
                  <a:srgbClr val="000000"/>
                </a:solidFill>
                <a:latin typeface="Calibri"/>
              </a:rPr>
              <a:t>(1 = sehr zufrieden, 6 = sehr unzufrieden)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Kundenzufriedenheit!$A$35</c:f>
              <c:strCache>
                <c:ptCount val="1"/>
                <c:pt idx="0">
                  <c:v>Busangebot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4802128402891619E-2"/>
                  <c:y val="-1.2448507261130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Kundenzufriedenheit!$B$34:$I$34</c:f>
              <c:numCache>
                <c:formatCode>General</c:formatCode>
                <c:ptCount val="8"/>
                <c:pt idx="0">
                  <c:v>1997</c:v>
                </c:pt>
                <c:pt idx="1">
                  <c:v>2005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Kundenzufriedenheit!$B$35:$I$35</c:f>
              <c:numCache>
                <c:formatCode>#.#00</c:formatCode>
                <c:ptCount val="8"/>
                <c:pt idx="0">
                  <c:v>3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3.08</c:v>
                </c:pt>
                <c:pt idx="5">
                  <c:v>3</c:v>
                </c:pt>
                <c:pt idx="6">
                  <c:v>3.08</c:v>
                </c:pt>
                <c:pt idx="7">
                  <c:v>3.06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Kundenzufriedenheit!$A$36</c:f>
              <c:strCache>
                <c:ptCount val="1"/>
                <c:pt idx="0">
                  <c:v>Zugangebot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squar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layout>
                <c:manualLayout>
                  <c:x val="-2.2959124989922322E-2"/>
                  <c:y val="2.933505079675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Kundenzufriedenheit!$B$34:$I$34</c:f>
              <c:numCache>
                <c:formatCode>General</c:formatCode>
                <c:ptCount val="8"/>
                <c:pt idx="0">
                  <c:v>1997</c:v>
                </c:pt>
                <c:pt idx="1">
                  <c:v>2005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Kundenzufriedenheit!$B$36:$I$36</c:f>
              <c:numCache>
                <c:formatCode>#.#00</c:formatCode>
                <c:ptCount val="8"/>
                <c:pt idx="0">
                  <c:v>3.1</c:v>
                </c:pt>
                <c:pt idx="1">
                  <c:v>3</c:v>
                </c:pt>
                <c:pt idx="2">
                  <c:v>2.9</c:v>
                </c:pt>
                <c:pt idx="3">
                  <c:v>2.9</c:v>
                </c:pt>
                <c:pt idx="4">
                  <c:v>2.83</c:v>
                </c:pt>
                <c:pt idx="5">
                  <c:v>2.79</c:v>
                </c:pt>
                <c:pt idx="6">
                  <c:v>2.83</c:v>
                </c:pt>
                <c:pt idx="7">
                  <c:v>2.73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04832"/>
        <c:axId val="34106368"/>
      </c:lineChart>
      <c:catAx>
        <c:axId val="34104832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4106368"/>
        <c:crosses val="autoZero"/>
        <c:auto val="1"/>
        <c:lblAlgn val="ctr"/>
        <c:lblOffset val="100"/>
        <c:noMultiLvlLbl val="0"/>
      </c:catAx>
      <c:valAx>
        <c:axId val="34106368"/>
        <c:scaling>
          <c:orientation val="maxMin"/>
          <c:max val="4"/>
          <c:min val="2"/>
        </c:scaling>
        <c:delete val="0"/>
        <c:axPos val="l"/>
        <c:majorGridlines/>
        <c:numFmt formatCode="#.#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4104832"/>
        <c:crosses val="autoZero"/>
        <c:crossBetween val="between"/>
        <c:majorUnit val="0.1"/>
      </c:valAx>
    </c:plotArea>
    <c:legend>
      <c:legendPos val="r"/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Wege</a:t>
            </a:r>
            <a:r>
              <a:rPr lang="en-US" baseline="0"/>
              <a:t> zum/vom Bahnhof in Rendsburg (n=580)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BDCF31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7C8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5"/>
            <c:bubble3D val="0"/>
            <c:spPr>
              <a:solidFill>
                <a:srgbClr val="99FF66"/>
              </a:solidFill>
            </c:spPr>
          </c:dPt>
          <c:dLbls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Befragung!$L$3:$L$9</c:f>
              <c:strCache>
                <c:ptCount val="7"/>
                <c:pt idx="0">
                  <c:v>Zu Fuß</c:v>
                </c:pt>
                <c:pt idx="1">
                  <c:v>Pkw</c:v>
                </c:pt>
                <c:pt idx="2">
                  <c:v>Mitfahrer</c:v>
                </c:pt>
                <c:pt idx="3">
                  <c:v>Rad</c:v>
                </c:pt>
                <c:pt idx="4">
                  <c:v>Taxi</c:v>
                </c:pt>
                <c:pt idx="5">
                  <c:v>Bus </c:v>
                </c:pt>
                <c:pt idx="6">
                  <c:v>Umsteiger</c:v>
                </c:pt>
              </c:strCache>
            </c:strRef>
          </c:cat>
          <c:val>
            <c:numRef>
              <c:f>Befragung!$M$3:$M$9</c:f>
              <c:numCache>
                <c:formatCode>General</c:formatCode>
                <c:ptCount val="7"/>
                <c:pt idx="0">
                  <c:v>238</c:v>
                </c:pt>
                <c:pt idx="1">
                  <c:v>57</c:v>
                </c:pt>
                <c:pt idx="2">
                  <c:v>94</c:v>
                </c:pt>
                <c:pt idx="3">
                  <c:v>61</c:v>
                </c:pt>
                <c:pt idx="4">
                  <c:v>28</c:v>
                </c:pt>
                <c:pt idx="5">
                  <c:v>90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16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45" tIns="47372" rIns="94745" bIns="47372" numCol="1" anchor="t" anchorCtr="0" compatLnSpc="1">
            <a:prstTxWarp prst="textNoShape">
              <a:avLst/>
            </a:prstTxWarp>
          </a:bodyPr>
          <a:lstStyle>
            <a:lvl1pPr defTabSz="946074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45" tIns="47372" rIns="94745" bIns="47372" numCol="1" anchor="t" anchorCtr="0" compatLnSpc="1">
            <a:prstTxWarp prst="textNoShape">
              <a:avLst/>
            </a:prstTxWarp>
          </a:bodyPr>
          <a:lstStyle>
            <a:lvl1pPr algn="r" defTabSz="946074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4"/>
            <a:ext cx="52038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45" tIns="47372" rIns="94745" bIns="47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1"/>
            <a:ext cx="307816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45" tIns="47372" rIns="94745" bIns="47372" numCol="1" anchor="b" anchorCtr="0" compatLnSpc="1">
            <a:prstTxWarp prst="textNoShape">
              <a:avLst/>
            </a:prstTxWarp>
          </a:bodyPr>
          <a:lstStyle>
            <a:lvl1pPr defTabSz="946074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1851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45" tIns="47372" rIns="94745" bIns="47372" numCol="1" anchor="b" anchorCtr="0" compatLnSpc="1">
            <a:prstTxWarp prst="textNoShape">
              <a:avLst/>
            </a:prstTxWarp>
          </a:bodyPr>
          <a:lstStyle>
            <a:lvl1pPr algn="r" defTabSz="946074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A34018-D088-46D4-B5BA-66A706E281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98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074"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9" indent="-285727" defTabSz="946074"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907" indent="-228581" defTabSz="946074"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70" indent="-228581" defTabSz="946074"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33" indent="-228581" defTabSz="946074"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96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59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721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84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EAD7BD7-6FA2-4B13-9D45-C8C2259EE724}" type="slidenum">
              <a:rPr lang="de-DE" sz="1200">
                <a:solidFill>
                  <a:schemeClr val="tx1"/>
                </a:solidFill>
              </a:rPr>
              <a:pPr/>
              <a:t>1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719138" y="1798638"/>
            <a:ext cx="7848600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Times" pitchFamily="-128" charset="0"/>
              <a:buNone/>
              <a:defRPr/>
            </a:pPr>
            <a:endParaRPr lang="de-DE" sz="1600" smtClean="0">
              <a:solidFill>
                <a:schemeClr val="tx1"/>
              </a:solidFill>
            </a:endParaRPr>
          </a:p>
        </p:txBody>
      </p:sp>
      <p:grpSp>
        <p:nvGrpSpPr>
          <p:cNvPr id="4" name="Gruppierung 8"/>
          <p:cNvGrpSpPr>
            <a:grpSpLocks/>
          </p:cNvGrpSpPr>
          <p:nvPr userDrawn="1"/>
        </p:nvGrpSpPr>
        <p:grpSpPr bwMode="auto">
          <a:xfrm>
            <a:off x="0" y="0"/>
            <a:ext cx="9144000" cy="1011238"/>
            <a:chOff x="0" y="0"/>
            <a:chExt cx="9144000" cy="1011936"/>
          </a:xfrm>
        </p:grpSpPr>
        <p:pic>
          <p:nvPicPr>
            <p:cNvPr id="5" name="Bild 5" descr="leiste4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01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Bild 6" descr="01A_nahsh_schwarz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62180"/>
              <a:ext cx="1828800" cy="59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19138" y="1638300"/>
            <a:ext cx="7772400" cy="1752600"/>
          </a:xfrm>
        </p:spPr>
        <p:txBody>
          <a:bodyPr/>
          <a:lstStyle>
            <a:lvl1pPr>
              <a:defRPr sz="4000" b="0" i="0">
                <a:latin typeface="Arial Bold"/>
                <a:cs typeface="Arial Bold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836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838200" y="6477000"/>
            <a:ext cx="777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de-DE" sz="700">
                <a:solidFill>
                  <a:srgbClr val="000000"/>
                </a:solidFill>
                <a:latin typeface="Verdana" pitchFamily="34" charset="0"/>
              </a:rPr>
              <a:t>Seite </a:t>
            </a:r>
            <a:fld id="{DA347188-80CA-4DF8-A1F4-0DBB7F58BECD}" type="slidenum">
              <a:rPr lang="de-DE" sz="700">
                <a:solidFill>
                  <a:srgbClr val="000000"/>
                </a:solidFill>
                <a:latin typeface="Verdana" pitchFamily="34" charset="0"/>
              </a:rPr>
              <a:pPr algn="r"/>
              <a:t>‹Nr.›</a:t>
            </a:fld>
            <a:endParaRPr lang="de-DE" sz="700">
              <a:solidFill>
                <a:srgbClr val="000000"/>
              </a:solidFill>
            </a:endParaRPr>
          </a:p>
        </p:txBody>
      </p:sp>
      <p:grpSp>
        <p:nvGrpSpPr>
          <p:cNvPr id="6" name="Gruppierung 8"/>
          <p:cNvGrpSpPr>
            <a:grpSpLocks/>
          </p:cNvGrpSpPr>
          <p:nvPr userDrawn="1"/>
        </p:nvGrpSpPr>
        <p:grpSpPr bwMode="auto">
          <a:xfrm>
            <a:off x="0" y="0"/>
            <a:ext cx="9144000" cy="1011238"/>
            <a:chOff x="0" y="0"/>
            <a:chExt cx="9144000" cy="1011936"/>
          </a:xfrm>
        </p:grpSpPr>
        <p:pic>
          <p:nvPicPr>
            <p:cNvPr id="7" name="Bild 5" descr="leiste4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01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Bild 6" descr="01A_nahsh_schwarz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62180"/>
              <a:ext cx="1828800" cy="59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54000"/>
            <a:ext cx="4919662" cy="2984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619250"/>
            <a:ext cx="3810000" cy="42370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619250"/>
            <a:ext cx="3810000" cy="42370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3708DD59-F86C-4D9B-901D-2CF548C6F677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2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838200" y="6477000"/>
            <a:ext cx="777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de-DE" sz="700">
                <a:solidFill>
                  <a:srgbClr val="000000"/>
                </a:solidFill>
                <a:latin typeface="Verdana" pitchFamily="34" charset="0"/>
              </a:rPr>
              <a:t>Seite </a:t>
            </a:r>
            <a:fld id="{9C5BAA71-005E-45EB-A10E-673AC7F05833}" type="slidenum">
              <a:rPr lang="de-DE" sz="700">
                <a:solidFill>
                  <a:srgbClr val="000000"/>
                </a:solidFill>
                <a:latin typeface="Verdana" pitchFamily="34" charset="0"/>
              </a:rPr>
              <a:pPr algn="r"/>
              <a:t>‹Nr.›</a:t>
            </a:fld>
            <a:endParaRPr lang="de-DE" sz="700">
              <a:solidFill>
                <a:srgbClr val="000000"/>
              </a:solidFill>
            </a:endParaRPr>
          </a:p>
        </p:txBody>
      </p:sp>
      <p:grpSp>
        <p:nvGrpSpPr>
          <p:cNvPr id="5" name="Gruppierung 8"/>
          <p:cNvGrpSpPr>
            <a:grpSpLocks/>
          </p:cNvGrpSpPr>
          <p:nvPr userDrawn="1"/>
        </p:nvGrpSpPr>
        <p:grpSpPr bwMode="auto">
          <a:xfrm>
            <a:off x="0" y="0"/>
            <a:ext cx="9144000" cy="1011238"/>
            <a:chOff x="0" y="0"/>
            <a:chExt cx="9144000" cy="1011936"/>
          </a:xfrm>
        </p:grpSpPr>
        <p:pic>
          <p:nvPicPr>
            <p:cNvPr id="6" name="Bild 5" descr="leiste4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01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 6" descr="01A_nahsh_schwarz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62180"/>
              <a:ext cx="1828800" cy="59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6F839267-95BD-4D61-9D94-0D12A0F19F85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8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619250"/>
            <a:ext cx="3810000" cy="4237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619250"/>
            <a:ext cx="3810000" cy="4237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A8575B85-677A-43B9-9E46-2CDEC39E8693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9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0388E8B1-C1F2-4164-B196-046A820C7DE4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5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0B40E17C-BAD8-4FFF-BD6B-5AC88F857870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1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FF69C8CF-ACDB-4E79-851A-17A797D705F2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9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2E3223B2-96E5-445C-914F-979BB2EDBC87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0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5F43292A-4913-4907-B0FB-D00EDF718417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5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254000"/>
            <a:ext cx="1943100" cy="5602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254000"/>
            <a:ext cx="5676900" cy="5602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Kiel, </a:t>
            </a:r>
            <a:fld id="{6623BED2-9202-4F09-8BD9-CA8FD827945A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2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19250"/>
            <a:ext cx="77724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477000"/>
            <a:ext cx="777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Kiel, </a:t>
            </a:r>
            <a:fld id="{C89E054D-2E48-447D-9CE6-C32ABA81B931}" type="datetime1">
              <a:rPr lang="de-DE"/>
              <a:pPr>
                <a:defRPr/>
              </a:pPr>
              <a:t>05.05.2014</a:t>
            </a:fld>
            <a:r>
              <a:rPr lang="de-DE"/>
              <a:t>, </a:t>
            </a:r>
            <a:r>
              <a:rPr lang="de-DE">
                <a:solidFill>
                  <a:srgbClr val="000000"/>
                </a:solidFill>
              </a:rPr>
              <a:t>© LVS Schleswig-Holstein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254000"/>
            <a:ext cx="49196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838200" y="6477000"/>
            <a:ext cx="777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de-DE" sz="700">
                <a:solidFill>
                  <a:srgbClr val="000000"/>
                </a:solidFill>
                <a:latin typeface="Verdana" pitchFamily="34" charset="0"/>
              </a:rPr>
              <a:t>Seite </a:t>
            </a:r>
            <a:fld id="{9EB7C687-A2A3-47F5-B7D5-7F14E3FAF743}" type="slidenum">
              <a:rPr lang="de-DE" sz="700">
                <a:solidFill>
                  <a:srgbClr val="000000"/>
                </a:solidFill>
                <a:latin typeface="Verdana" pitchFamily="34" charset="0"/>
              </a:rPr>
              <a:pPr algn="r"/>
              <a:t>‹Nr.›</a:t>
            </a:fld>
            <a:endParaRPr lang="de-DE" sz="700">
              <a:solidFill>
                <a:srgbClr val="000000"/>
              </a:solidFill>
            </a:endParaRPr>
          </a:p>
        </p:txBody>
      </p:sp>
      <p:pic>
        <p:nvPicPr>
          <p:cNvPr id="1030" name="Picture 21" descr="leiste3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Georgia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h.sh/lvs" TargetMode="Externa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27088"/>
            <a:ext cx="8207375" cy="3415322"/>
          </a:xfrm>
        </p:spPr>
        <p:txBody>
          <a:bodyPr/>
          <a:lstStyle/>
          <a:p>
            <a:pPr marL="304800" indent="-304800">
              <a:lnSpc>
                <a:spcPct val="150000"/>
              </a:lnSpc>
              <a:defRPr/>
            </a:pPr>
            <a:r>
              <a:rPr lang="de-DE" dirty="0" smtClean="0">
                <a:latin typeface="Arial" pitchFamily="34" charset="0"/>
                <a:ea typeface="Arial Bold"/>
              </a:rPr>
              <a:t>Verkehrspolitischer Beirat der LVS</a:t>
            </a:r>
            <a:br>
              <a:rPr lang="de-DE" dirty="0" smtClean="0">
                <a:latin typeface="Arial" pitchFamily="34" charset="0"/>
                <a:ea typeface="Arial Bold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de-DE" sz="2000" dirty="0" smtClean="0"/>
              <a:t>Marktforschung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2. Netz West Teil 2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3. Infrastrukturprojekte</a:t>
            </a:r>
            <a:br>
              <a:rPr lang="de-DE" sz="2000" dirty="0" smtClean="0"/>
            </a:br>
            <a:r>
              <a:rPr lang="de-DE" sz="2000" dirty="0" smtClean="0"/>
              <a:t>4. Aktueller Stand GVFG- und Reg-Mittel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5. Verschiedenes</a:t>
            </a:r>
            <a:r>
              <a:rPr lang="de-DE" dirty="0" smtClean="0">
                <a:latin typeface="Arial" pitchFamily="34" charset="0"/>
                <a:ea typeface="Arial Bold"/>
              </a:rPr>
              <a:t/>
            </a:r>
            <a:br>
              <a:rPr lang="de-DE" dirty="0" smtClean="0">
                <a:latin typeface="Arial" pitchFamily="34" charset="0"/>
                <a:ea typeface="Arial Bold"/>
              </a:rPr>
            </a:br>
            <a:endParaRPr lang="de-DE" dirty="0" smtClean="0">
              <a:latin typeface="Arial" pitchFamily="34" charset="0"/>
              <a:ea typeface="Arial Bold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7088" y="5229225"/>
            <a:ext cx="6400800" cy="720725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endParaRPr lang="de-DE" sz="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de-DE" sz="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de-DE" sz="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de-DE" sz="14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LVS Schleswig-Holstein, 5. Mai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Marktforschung/Zufriedenheit 2013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99592" y="198884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Vorläufiger Wert für 2013: </a:t>
            </a:r>
          </a:p>
          <a:p>
            <a:endParaRPr lang="de-DE" sz="2000" b="1" dirty="0" smtClean="0"/>
          </a:p>
          <a:p>
            <a:r>
              <a:rPr lang="de-DE" sz="2000" b="1" dirty="0" smtClean="0"/>
              <a:t>Zufriedenheit  mit der Sicherheit im Bahnverkehr: 2,0 </a:t>
            </a:r>
          </a:p>
        </p:txBody>
      </p:sp>
    </p:spTree>
    <p:extLst>
      <p:ext uri="{BB962C8B-B14F-4D97-AF65-F5344CB8AC3E}">
        <p14:creationId xmlns:p14="http://schemas.microsoft.com/office/powerpoint/2010/main" val="38362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</a:t>
            </a:r>
          </a:p>
        </p:txBody>
      </p:sp>
      <p:sp>
        <p:nvSpPr>
          <p:cNvPr id="13315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619250"/>
            <a:ext cx="7885112" cy="4330030"/>
          </a:xfrm>
        </p:spPr>
        <p:txBody>
          <a:bodyPr/>
          <a:lstStyle/>
          <a:p>
            <a:pPr marL="304800" indent="-304800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Sonstige Erhebungsinhalte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Gründe der Nichtnutzung/Zugangshemmnisse (Hauptgrund: Pkw-Verfügbarkeit) 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Kenntnis des Verbundprinzips (und der Zusammenhang mit der Nutzung)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Genutzte Informationsmedien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Fahrgaststruktur (Alter, Geschlecht, Tätigkeit, Einkommen, Fahrkarte, Pkw-Verfügbarkeit …)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Fahrtzwecke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Nutzungshäufigkeiten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Und natürlich diverse Zufriedenheiten, </a:t>
            </a:r>
            <a:r>
              <a:rPr lang="de-DE" sz="1600" dirty="0" err="1" smtClean="0"/>
              <a:t>Bekanntheiten</a:t>
            </a:r>
            <a:r>
              <a:rPr lang="de-DE" sz="1600" dirty="0" smtClean="0"/>
              <a:t> etc.</a:t>
            </a:r>
            <a:endParaRPr lang="de-DE" sz="1600" dirty="0"/>
          </a:p>
          <a:p>
            <a:pPr marL="0" indent="0"/>
            <a:endParaRPr lang="de-DE" sz="1600" dirty="0" smtClean="0"/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34310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</a:t>
            </a:r>
          </a:p>
        </p:txBody>
      </p:sp>
      <p:sp>
        <p:nvSpPr>
          <p:cNvPr id="13315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619250"/>
            <a:ext cx="7885112" cy="4330030"/>
          </a:xfrm>
        </p:spPr>
        <p:txBody>
          <a:bodyPr/>
          <a:lstStyle/>
          <a:p>
            <a:pPr marL="304800" indent="-304800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Marktforschungsergebnisse als Erfolgskontrolle …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Beispiel Stationsprogramm: Kunden bemerken Verbesserungen. 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Beispiel Kommunikation: Bekanntheit des Prinzips „Eine Fahrkarte für Bahn und Bus“ steigt. </a:t>
            </a:r>
          </a:p>
          <a:p>
            <a:pPr marL="304800" indent="-304800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… und als Planungsgrundlage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Beispiel Anschlüsse: Ein Drittel der Bahnfahrgäste steigt mindestens einmal um.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Beispiel Freizeitverkehr: Es finden mehr Fahrten außerhalb der HVZ statt.</a:t>
            </a:r>
            <a:endParaRPr lang="de-DE" sz="1600" dirty="0"/>
          </a:p>
          <a:p>
            <a:pPr marL="0" indent="0"/>
            <a:endParaRPr lang="de-DE" sz="1600" dirty="0" smtClean="0"/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38210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Kiel, </a:t>
            </a:r>
            <a:fld id="{3708DD59-F86C-4D9B-901D-2CF548C6F677}" type="datetime1">
              <a:rPr lang="de-DE" smtClean="0"/>
              <a:pPr>
                <a:defRPr/>
              </a:pPr>
              <a:t>05.05.2014</a:t>
            </a:fld>
            <a:r>
              <a:rPr lang="de-DE" smtClean="0"/>
              <a:t>, </a:t>
            </a:r>
            <a:r>
              <a:rPr lang="de-DE" smtClean="0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2. Netz West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00" y="1268413"/>
            <a:ext cx="4308549" cy="5184775"/>
          </a:xfrm>
        </p:spPr>
        <p:txBody>
          <a:bodyPr lIns="0"/>
          <a:lstStyle/>
          <a:p>
            <a:pPr marL="0" lvl="1" indent="0">
              <a:spcBef>
                <a:spcPts val="0"/>
              </a:spcBef>
              <a:buFontTx/>
              <a:buNone/>
              <a:defRPr/>
            </a:pPr>
            <a:r>
              <a:rPr lang="de-DE" b="1" dirty="0" smtClean="0">
                <a:cs typeface="Arial" pitchFamily="34" charset="0"/>
              </a:rPr>
              <a:t>Produkte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RE  Westerland   </a:t>
            </a:r>
            <a:r>
              <a:rPr lang="de-DE" dirty="0">
                <a:cs typeface="Arial" pitchFamily="34" charset="0"/>
              </a:rPr>
              <a:t>– </a:t>
            </a:r>
            <a:r>
              <a:rPr lang="de-DE" dirty="0" smtClean="0">
                <a:cs typeface="Arial" pitchFamily="34" charset="0"/>
              </a:rPr>
              <a:t> HH Altona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RB  Heide – Itzehoe </a:t>
            </a:r>
          </a:p>
          <a:p>
            <a:pPr marL="0" lvl="1" indent="0">
              <a:spcBef>
                <a:spcPts val="1200"/>
              </a:spcBef>
              <a:buFontTx/>
              <a:buNone/>
              <a:defRPr/>
            </a:pPr>
            <a:r>
              <a:rPr lang="de-DE" b="1" dirty="0" smtClean="0">
                <a:cs typeface="Arial" pitchFamily="34" charset="0"/>
              </a:rPr>
              <a:t>Fahrplan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Stundentakt für beide Produkte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HVZ-Verdichter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Niebüll – Westerland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Angebotsausweitung im Sommer</a:t>
            </a:r>
            <a:br>
              <a:rPr lang="de-DE" dirty="0">
                <a:cs typeface="Arial" pitchFamily="34" charset="0"/>
              </a:rPr>
            </a:br>
            <a:r>
              <a:rPr lang="de-DE" dirty="0">
                <a:cs typeface="Arial" pitchFamily="34" charset="0"/>
              </a:rPr>
              <a:t>(Kapazitäten und Fahrten)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de-DE" b="1" dirty="0" smtClean="0">
                <a:cs typeface="Arial" pitchFamily="34" charset="0"/>
              </a:rPr>
              <a:t>Angebotsumfang </a:t>
            </a:r>
            <a:endParaRPr lang="de-DE" b="1" dirty="0">
              <a:cs typeface="Arial" pitchFamily="34" charset="0"/>
            </a:endParaRP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ca. 4,2 Mio. </a:t>
            </a:r>
            <a:r>
              <a:rPr lang="de-DE" dirty="0" smtClean="0">
                <a:cs typeface="Arial" pitchFamily="34" charset="0"/>
              </a:rPr>
              <a:t>Zugkm</a:t>
            </a:r>
            <a:endParaRPr lang="de-DE" dirty="0">
              <a:cs typeface="Arial" pitchFamily="34" charset="0"/>
            </a:endParaRP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de-DE" b="1" dirty="0">
                <a:cs typeface="Arial" pitchFamily="34" charset="0"/>
              </a:rPr>
              <a:t>Betreiber </a:t>
            </a:r>
            <a:r>
              <a:rPr lang="de-DE" b="1" dirty="0" smtClean="0">
                <a:cs typeface="Arial" pitchFamily="34" charset="0"/>
              </a:rPr>
              <a:t>2005-2016 </a:t>
            </a:r>
            <a:endParaRPr lang="de-DE" b="1" dirty="0">
              <a:cs typeface="Arial" pitchFamily="34" charset="0"/>
            </a:endParaRP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Nord-Ostsee-Bahn GmbH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de-DE" b="1" dirty="0" smtClean="0">
                <a:cs typeface="Arial" pitchFamily="34" charset="0"/>
              </a:rPr>
              <a:t>Netzlänge </a:t>
            </a:r>
            <a:endParaRPr lang="de-DE" b="1" dirty="0">
              <a:cs typeface="Arial" pitchFamily="34" charset="0"/>
            </a:endParaRP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238 km; 19 </a:t>
            </a:r>
            <a:r>
              <a:rPr lang="de-DE" dirty="0" smtClean="0">
                <a:cs typeface="Arial" pitchFamily="34" charset="0"/>
              </a:rPr>
              <a:t>Stationen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260475"/>
            <a:ext cx="381635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2. Netz West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340768"/>
            <a:ext cx="8696640" cy="504056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buNone/>
            </a:pPr>
            <a:r>
              <a:rPr lang="de-DE" b="1" dirty="0">
                <a:cs typeface="Arial" pitchFamily="34" charset="0"/>
              </a:rPr>
              <a:t>Finanzieller </a:t>
            </a:r>
            <a:r>
              <a:rPr lang="de-DE" b="1" dirty="0" smtClean="0">
                <a:cs typeface="Arial" pitchFamily="34" charset="0"/>
              </a:rPr>
              <a:t>Rahmen</a:t>
            </a:r>
            <a:r>
              <a:rPr lang="de-DE" dirty="0">
                <a:cs typeface="Arial" pitchFamily="34" charset="0"/>
              </a:rPr>
              <a:t>	</a:t>
            </a: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cs typeface="Arial" pitchFamily="34" charset="0"/>
              </a:rPr>
              <a:t> keine </a:t>
            </a:r>
            <a:r>
              <a:rPr lang="de-DE" dirty="0">
                <a:cs typeface="Arial" pitchFamily="34" charset="0"/>
              </a:rPr>
              <a:t>wesentlichen Einsparungen </a:t>
            </a:r>
            <a:r>
              <a:rPr lang="de-DE" dirty="0" smtClean="0">
                <a:cs typeface="Arial" pitchFamily="34" charset="0"/>
              </a:rPr>
              <a:t/>
            </a:r>
            <a:br>
              <a:rPr lang="de-DE" dirty="0" smtClean="0">
                <a:cs typeface="Arial" pitchFamily="34" charset="0"/>
              </a:rPr>
            </a:br>
            <a:r>
              <a:rPr lang="de-DE" dirty="0" smtClean="0">
                <a:cs typeface="Arial" pitchFamily="34" charset="0"/>
              </a:rPr>
              <a:t> zu </a:t>
            </a:r>
            <a:r>
              <a:rPr lang="de-DE" dirty="0">
                <a:cs typeface="Arial" pitchFamily="34" charset="0"/>
              </a:rPr>
              <a:t>erwarten</a:t>
            </a:r>
          </a:p>
          <a:p>
            <a:pPr marL="457200" lvl="1" indent="0">
              <a:spcBef>
                <a:spcPts val="600"/>
              </a:spcBef>
              <a:buFontTx/>
              <a:buNone/>
            </a:pPr>
            <a:endParaRPr lang="de-DE" sz="900" b="1" dirty="0" smtClean="0">
              <a:cs typeface="Arial" pitchFamily="34" charset="0"/>
            </a:endParaRPr>
          </a:p>
          <a:p>
            <a:pPr marL="457200" lvl="1" indent="0">
              <a:spcBef>
                <a:spcPts val="600"/>
              </a:spcBef>
              <a:buFontTx/>
              <a:buNone/>
            </a:pPr>
            <a:r>
              <a:rPr lang="de-DE" sz="1800" b="1" dirty="0" smtClean="0">
                <a:cs typeface="Arial" pitchFamily="34" charset="0"/>
              </a:rPr>
              <a:t>Vertragsgestaltung und Qualität</a:t>
            </a:r>
            <a:r>
              <a:rPr lang="de-DE" sz="1800" dirty="0" smtClean="0">
                <a:cs typeface="Arial" pitchFamily="34" charset="0"/>
              </a:rPr>
              <a:t>	</a:t>
            </a: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cs typeface="Arial" pitchFamily="34" charset="0"/>
              </a:rPr>
              <a:t> Optimierung </a:t>
            </a:r>
            <a:r>
              <a:rPr lang="de-DE" dirty="0">
                <a:cs typeface="Arial" pitchFamily="34" charset="0"/>
              </a:rPr>
              <a:t>des Status </a:t>
            </a:r>
            <a:r>
              <a:rPr lang="de-DE" dirty="0" smtClean="0">
                <a:cs typeface="Arial" pitchFamily="34" charset="0"/>
              </a:rPr>
              <a:t>quo</a:t>
            </a: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cs typeface="Arial" pitchFamily="34" charset="0"/>
              </a:rPr>
              <a:t> Qualitätsmanagementsystem mit </a:t>
            </a:r>
            <a:br>
              <a:rPr lang="de-DE" dirty="0" smtClean="0">
                <a:cs typeface="Arial" pitchFamily="34" charset="0"/>
              </a:rPr>
            </a:br>
            <a:r>
              <a:rPr lang="de-DE" dirty="0" smtClean="0">
                <a:cs typeface="Arial" pitchFamily="34" charset="0"/>
              </a:rPr>
              <a:t> unabhängigen Tests und Befragungen</a:t>
            </a: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itchFamily="34" charset="0"/>
              </a:rPr>
              <a:t> </a:t>
            </a:r>
            <a:r>
              <a:rPr lang="de-DE" dirty="0" smtClean="0">
                <a:cs typeface="Arial" pitchFamily="34" charset="0"/>
              </a:rPr>
              <a:t>Mindestvorgaben für Vertrieb</a:t>
            </a:r>
            <a:endParaRPr lang="de-DE" dirty="0">
              <a:cs typeface="Arial" pitchFamily="34" charset="0"/>
            </a:endParaRPr>
          </a:p>
          <a:p>
            <a:pPr marL="457200" lvl="1" indent="0">
              <a:spcBef>
                <a:spcPts val="600"/>
              </a:spcBef>
              <a:buFontTx/>
              <a:buNone/>
            </a:pPr>
            <a:endParaRPr lang="de-DE" sz="900" dirty="0" smtClean="0">
              <a:cs typeface="Arial" pitchFamily="34" charset="0"/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de-DE" b="1" dirty="0" smtClean="0">
                <a:solidFill>
                  <a:srgbClr val="000000"/>
                </a:solidFill>
                <a:cs typeface="Arial" pitchFamily="34" charset="0"/>
              </a:rPr>
              <a:t>Fahrzeugausstattung</a:t>
            </a: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cs typeface="Arial" pitchFamily="34" charset="0"/>
              </a:rPr>
              <a:t> Nachrüstung von </a:t>
            </a:r>
            <a:r>
              <a:rPr lang="de-DE" dirty="0" smtClean="0">
                <a:solidFill>
                  <a:srgbClr val="000000"/>
                </a:solidFill>
                <a:cs typeface="Arial" pitchFamily="34" charset="0"/>
              </a:rPr>
              <a:t>Monitoren für Echtzeitinformation, Tischen, WLAN und</a:t>
            </a:r>
            <a:br>
              <a:rPr lang="de-DE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de-DE" dirty="0" smtClean="0">
                <a:solidFill>
                  <a:srgbClr val="000000"/>
                </a:solidFill>
                <a:cs typeface="Arial" pitchFamily="34" charset="0"/>
              </a:rPr>
              <a:t> Steckdosen </a:t>
            </a:r>
            <a:r>
              <a:rPr lang="de-DE" dirty="0" smtClean="0"/>
              <a:t>an </a:t>
            </a:r>
            <a:r>
              <a:rPr lang="de-DE" dirty="0"/>
              <a:t>ausgewählten Sitzen in der 2. </a:t>
            </a:r>
            <a:r>
              <a:rPr lang="de-DE" dirty="0" smtClean="0"/>
              <a:t>Klasse</a:t>
            </a:r>
            <a:r>
              <a:rPr lang="de-DE" dirty="0" smtClean="0">
                <a:solidFill>
                  <a:srgbClr val="000000"/>
                </a:solidFill>
                <a:cs typeface="Arial" pitchFamily="34" charset="0"/>
              </a:rPr>
              <a:t> (sofern </a:t>
            </a:r>
            <a:r>
              <a:rPr lang="de-DE" dirty="0">
                <a:solidFill>
                  <a:srgbClr val="000000"/>
                </a:solidFill>
                <a:cs typeface="Arial" pitchFamily="34" charset="0"/>
              </a:rPr>
              <a:t>finanzierbar)</a:t>
            </a:r>
            <a:endParaRPr lang="de-DE" dirty="0" smtClean="0">
              <a:solidFill>
                <a:srgbClr val="000000"/>
              </a:solidFill>
              <a:cs typeface="Arial" pitchFamily="34" charset="0"/>
            </a:endParaRP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Verzicht auf Nachrüstung von Videoaufzeichnung, </a:t>
            </a:r>
            <a:r>
              <a:rPr lang="de-DE" dirty="0" err="1" smtClean="0">
                <a:solidFill>
                  <a:srgbClr val="000000"/>
                </a:solidFill>
              </a:rPr>
              <a:t>Mobilfunkrepeatern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und Reservierungssystem </a:t>
            </a:r>
            <a:r>
              <a:rPr lang="de-DE" dirty="0" smtClean="0">
                <a:solidFill>
                  <a:srgbClr val="000000"/>
                </a:solidFill>
              </a:rPr>
              <a:t>(aus Kostengründen)</a:t>
            </a:r>
            <a:endParaRPr lang="de-DE" dirty="0">
              <a:solidFill>
                <a:srgbClr val="000000"/>
              </a:solidFill>
              <a:cs typeface="Arial" pitchFamily="34" charset="0"/>
            </a:endParaRPr>
          </a:p>
          <a:p>
            <a:pPr marL="809625" lvl="1" indent="-952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00000"/>
                </a:solidFill>
              </a:rPr>
              <a:t> Abstimmung </a:t>
            </a:r>
            <a:r>
              <a:rPr lang="de-DE" dirty="0">
                <a:solidFill>
                  <a:srgbClr val="000000"/>
                </a:solidFill>
              </a:rPr>
              <a:t>mit rundem </a:t>
            </a:r>
            <a:r>
              <a:rPr lang="de-DE" dirty="0" smtClean="0">
                <a:solidFill>
                  <a:srgbClr val="000000"/>
                </a:solidFill>
              </a:rPr>
              <a:t>Tisch zu Verbesserungen der Barrierefreiheit</a:t>
            </a: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68269"/>
            <a:ext cx="3240360" cy="232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3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2. Netz West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341438"/>
            <a:ext cx="8173342" cy="5183906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1800" b="1" dirty="0" smtClean="0"/>
              <a:t>Basisfahrplan</a:t>
            </a: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Status </a:t>
            </a:r>
            <a:r>
              <a:rPr lang="de-DE" dirty="0" smtClean="0">
                <a:cs typeface="Arial" pitchFamily="34" charset="0"/>
              </a:rPr>
              <a:t>quo </a:t>
            </a:r>
            <a:r>
              <a:rPr lang="de-DE" dirty="0">
                <a:cs typeface="Arial" pitchFamily="34" charset="0"/>
              </a:rPr>
              <a:t>mit Optimierungen</a:t>
            </a: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Beschleunigung </a:t>
            </a:r>
            <a:r>
              <a:rPr lang="de-DE" dirty="0">
                <a:cs typeface="Arial" pitchFamily="34" charset="0"/>
              </a:rPr>
              <a:t>Heide – </a:t>
            </a:r>
            <a:r>
              <a:rPr lang="de-DE" dirty="0" smtClean="0">
                <a:cs typeface="Arial" pitchFamily="34" charset="0"/>
              </a:rPr>
              <a:t>HH-Altona </a:t>
            </a:r>
            <a:br>
              <a:rPr lang="de-DE" dirty="0" smtClean="0">
                <a:cs typeface="Arial" pitchFamily="34" charset="0"/>
              </a:rPr>
            </a:br>
            <a:r>
              <a:rPr lang="de-DE" dirty="0" smtClean="0">
                <a:cs typeface="Arial" pitchFamily="34" charset="0"/>
              </a:rPr>
              <a:t>um 4 </a:t>
            </a:r>
            <a:r>
              <a:rPr lang="de-DE" dirty="0">
                <a:cs typeface="Arial" pitchFamily="34" charset="0"/>
              </a:rPr>
              <a:t>bzw. 6 Minuten</a:t>
            </a: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cs typeface="Arial" pitchFamily="34" charset="0"/>
              </a:rPr>
              <a:t>Neuausrichtung </a:t>
            </a:r>
            <a:r>
              <a:rPr lang="de-DE" dirty="0" smtClean="0">
                <a:cs typeface="Arial" pitchFamily="34" charset="0"/>
              </a:rPr>
              <a:t>RB Heide </a:t>
            </a:r>
            <a:r>
              <a:rPr lang="de-DE" dirty="0">
                <a:cs typeface="Arial" pitchFamily="34" charset="0"/>
              </a:rPr>
              <a:t>– Itzehoe</a:t>
            </a:r>
            <a:br>
              <a:rPr lang="de-DE" dirty="0">
                <a:cs typeface="Arial" pitchFamily="34" charset="0"/>
              </a:rPr>
            </a:br>
            <a:r>
              <a:rPr lang="de-DE" dirty="0">
                <a:cs typeface="Arial" pitchFamily="34" charset="0"/>
              </a:rPr>
              <a:t>=&gt; </a:t>
            </a:r>
            <a:r>
              <a:rPr lang="de-DE" dirty="0" smtClean="0">
                <a:cs typeface="Arial" pitchFamily="34" charset="0"/>
              </a:rPr>
              <a:t>bessere Anschlüsse Ri. Westerland </a:t>
            </a:r>
            <a:r>
              <a:rPr lang="de-DE" dirty="0">
                <a:cs typeface="Arial" pitchFamily="34" charset="0"/>
              </a:rPr>
              <a:t>und HH </a:t>
            </a:r>
            <a:r>
              <a:rPr lang="de-DE" dirty="0" err="1" smtClean="0">
                <a:cs typeface="Arial" pitchFamily="34" charset="0"/>
              </a:rPr>
              <a:t>Hbf</a:t>
            </a:r>
            <a:endParaRPr lang="de-DE" dirty="0" smtClean="0">
              <a:cs typeface="Arial" pitchFamily="34" charset="0"/>
            </a:endParaRP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Begrenzung des Halbstundentaktes </a:t>
            </a:r>
            <a:r>
              <a:rPr lang="de-DE" dirty="0"/>
              <a:t>Niebüll - Westerland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Winter auf </a:t>
            </a:r>
            <a:r>
              <a:rPr lang="de-DE" dirty="0"/>
              <a:t>die Hauptverkehrszeit (HVZ</a:t>
            </a:r>
            <a:r>
              <a:rPr lang="de-DE" dirty="0" smtClean="0"/>
              <a:t>)</a:t>
            </a:r>
          </a:p>
          <a:p>
            <a:pPr marL="0" indent="0">
              <a:spcBef>
                <a:spcPts val="2400"/>
              </a:spcBef>
              <a:defRPr/>
            </a:pPr>
            <a:r>
              <a:rPr lang="de-DE" b="1" dirty="0" smtClean="0"/>
              <a:t>Optionale Ergänzungen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sz="1600" dirty="0"/>
              <a:t>abhängig </a:t>
            </a:r>
            <a:r>
              <a:rPr lang="de-DE" sz="1600" dirty="0" smtClean="0"/>
              <a:t>vom </a:t>
            </a:r>
            <a:r>
              <a:rPr lang="de-DE" sz="1600" dirty="0"/>
              <a:t>Ausschreibungsergebnis (€</a:t>
            </a:r>
            <a:r>
              <a:rPr lang="de-DE" sz="1600" dirty="0" smtClean="0"/>
              <a:t>)</a:t>
            </a:r>
            <a:endParaRPr lang="de-DE" sz="1600" b="1" dirty="0" smtClean="0"/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zwei Sprinterzüge HH - Westerland pro Richtung an </a:t>
            </a:r>
            <a:r>
              <a:rPr lang="de-DE" dirty="0" err="1">
                <a:cs typeface="Arial" pitchFamily="34" charset="0"/>
              </a:rPr>
              <a:t>Sa+So</a:t>
            </a:r>
            <a:r>
              <a:rPr lang="de-DE" dirty="0">
                <a:cs typeface="Arial" pitchFamily="34" charset="0"/>
              </a:rPr>
              <a:t> </a:t>
            </a:r>
            <a:r>
              <a:rPr lang="de-DE" dirty="0" smtClean="0">
                <a:cs typeface="Arial" pitchFamily="34" charset="0"/>
              </a:rPr>
              <a:t>im Sommer</a:t>
            </a: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eine bzw. zwei zusätzliche Direktverbindungen Heide-Hamburg ganzjährig mit Halten in Meldorf, St. </a:t>
            </a:r>
            <a:r>
              <a:rPr lang="de-DE" dirty="0" err="1" smtClean="0">
                <a:cs typeface="Arial" pitchFamily="34" charset="0"/>
              </a:rPr>
              <a:t>Michaelisdonn</a:t>
            </a:r>
            <a:r>
              <a:rPr lang="de-DE" dirty="0" smtClean="0">
                <a:cs typeface="Arial" pitchFamily="34" charset="0"/>
              </a:rPr>
              <a:t>, Burg und </a:t>
            </a:r>
            <a:r>
              <a:rPr lang="de-DE" dirty="0" err="1" smtClean="0">
                <a:cs typeface="Arial" pitchFamily="34" charset="0"/>
              </a:rPr>
              <a:t>Wilster</a:t>
            </a:r>
            <a:r>
              <a:rPr lang="de-DE" dirty="0" smtClean="0">
                <a:cs typeface="Arial" pitchFamily="34" charset="0"/>
              </a:rPr>
              <a:t> (HVZ an Mo-Fr)</a:t>
            </a: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/>
              <a:t>Ausweitung des Halbstundentaktes Niebüll – Westerland im Sommer auf ein ganztägiges Angebot (teilweise inkl. Fernverkehr)</a:t>
            </a:r>
            <a:endParaRPr lang="de-DE" dirty="0">
              <a:cs typeface="Arial" pitchFamily="34" charset="0"/>
            </a:endParaRPr>
          </a:p>
          <a:p>
            <a:pPr marL="447675" lvl="1" indent="-1809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cs typeface="Arial" pitchFamily="34" charset="0"/>
              </a:rPr>
              <a:t>Ausweitung des Spätverkehrs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516215" y="1196753"/>
            <a:ext cx="2510755" cy="1989359"/>
            <a:chOff x="6410877" y="1196752"/>
            <a:chExt cx="2616094" cy="2112615"/>
          </a:xfrm>
        </p:grpSpPr>
        <p:pic>
          <p:nvPicPr>
            <p:cNvPr id="6" name="Picture 4" descr="U:\3. Verkehrsverträge_Qualität\3.0 Allgemeines\Fotos zu Qualität von Jagdhuhn\Touristen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877" y="1196752"/>
              <a:ext cx="2553611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7"/>
            <p:cNvSpPr txBox="1">
              <a:spLocks noChangeArrowheads="1"/>
            </p:cNvSpPr>
            <p:nvPr/>
          </p:nvSpPr>
          <p:spPr bwMode="auto">
            <a:xfrm>
              <a:off x="6997919" y="3109312"/>
              <a:ext cx="2029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de-DE" altLang="de-DE" sz="700" i="1" dirty="0">
                  <a:solidFill>
                    <a:schemeClr val="bg1"/>
                  </a:solidFill>
                </a:rPr>
                <a:t>Quelle: Sven Jagdhuhn, Agentur Bahnstadt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2. Netz West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342032"/>
            <a:ext cx="8101334" cy="4967288"/>
          </a:xfrm>
        </p:spPr>
        <p:txBody>
          <a:bodyPr/>
          <a:lstStyle/>
          <a:p>
            <a:pPr marL="0" indent="0">
              <a:spcBef>
                <a:spcPts val="0"/>
              </a:spcBef>
              <a:defRPr/>
            </a:pPr>
            <a:r>
              <a:rPr lang="de-DE" b="1" dirty="0" smtClean="0"/>
              <a:t>Optionaler Halt </a:t>
            </a:r>
            <a:r>
              <a:rPr lang="de-DE" b="1" dirty="0"/>
              <a:t>in </a:t>
            </a:r>
            <a:r>
              <a:rPr lang="de-DE" b="1" dirty="0" smtClean="0"/>
              <a:t>Glückstadt</a:t>
            </a:r>
            <a:endParaRPr lang="de-DE" b="1" dirty="0"/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/>
              <a:t>3 bzw. 4 </a:t>
            </a:r>
            <a:r>
              <a:rPr lang="de-DE" dirty="0" smtClean="0"/>
              <a:t>RE-Halte in Glückstadt je Richtung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Wertungsbonus </a:t>
            </a:r>
            <a:r>
              <a:rPr lang="de-DE" dirty="0"/>
              <a:t>und ggf. Kostenerstattung für zusätzliche </a:t>
            </a:r>
            <a:r>
              <a:rPr lang="de-DE" dirty="0" smtClean="0"/>
              <a:t>Halte in Glückstadt (bis zu 300 T€ p. a.)</a:t>
            </a:r>
            <a:endParaRPr lang="de-DE" dirty="0"/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Voraussetzung: Mindestwendezeiten</a:t>
            </a:r>
            <a:r>
              <a:rPr lang="de-DE" dirty="0"/>
              <a:t>, Anschlüsse und </a:t>
            </a:r>
            <a:r>
              <a:rPr lang="de-DE" dirty="0" smtClean="0"/>
              <a:t>Fahrzeuganzahl</a:t>
            </a:r>
            <a:endParaRPr lang="de-DE" dirty="0"/>
          </a:p>
          <a:p>
            <a:pPr marL="0" indent="0">
              <a:spcBef>
                <a:spcPts val="1200"/>
              </a:spcBef>
              <a:defRPr/>
            </a:pPr>
            <a:r>
              <a:rPr lang="de-DE" b="1" dirty="0" smtClean="0"/>
              <a:t>Optionaler </a:t>
            </a:r>
            <a:r>
              <a:rPr lang="de-DE" b="1" dirty="0"/>
              <a:t>Halt in </a:t>
            </a:r>
            <a:r>
              <a:rPr lang="de-DE" b="1" dirty="0" smtClean="0"/>
              <a:t>Tornesch</a:t>
            </a:r>
            <a:endParaRPr lang="de-DE" b="1" dirty="0"/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Land </a:t>
            </a:r>
            <a:r>
              <a:rPr lang="de-DE" dirty="0"/>
              <a:t>darf </a:t>
            </a:r>
            <a:r>
              <a:rPr lang="de-DE" dirty="0" smtClean="0"/>
              <a:t>RE-Züge </a:t>
            </a:r>
            <a:r>
              <a:rPr lang="de-DE" dirty="0"/>
              <a:t>gegen Kostenerstattung in Tornesch halten </a:t>
            </a:r>
            <a:r>
              <a:rPr lang="de-DE" dirty="0" smtClean="0"/>
              <a:t>lassen</a:t>
            </a:r>
            <a:endParaRPr lang="de-DE" dirty="0"/>
          </a:p>
          <a:p>
            <a:pPr marL="447675" lvl="0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>
                <a:solidFill>
                  <a:srgbClr val="000000"/>
                </a:solidFill>
              </a:rPr>
              <a:t>Voraussetzung: Mindestwendezeiten, Anschlüsse und Fahrzeuganzahl</a:t>
            </a:r>
          </a:p>
          <a:p>
            <a:pPr marL="0" indent="0">
              <a:spcBef>
                <a:spcPts val="1200"/>
              </a:spcBef>
              <a:defRPr/>
            </a:pPr>
            <a:r>
              <a:rPr lang="de-DE" b="1" dirty="0" smtClean="0"/>
              <a:t>Optionale Anbindung von Brunsbüttel 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als </a:t>
            </a:r>
            <a:r>
              <a:rPr lang="de-DE" dirty="0"/>
              <a:t>Schnellbus Brunsbüttel – Itzehoe mit Stadtbusfunktion in Brunsbüttel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/>
              <a:t>sowie ggf. als SPNV-Anbindung Brunsbüttel Süd – </a:t>
            </a:r>
            <a:r>
              <a:rPr lang="de-DE" dirty="0" smtClean="0"/>
              <a:t>Itzehoe mit gebrauchtem Dieseltriebzug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de-DE" b="1" dirty="0"/>
              <a:t>Mögliche Maßnahmen zur Kapazitätsanpassung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Stärken/Schwächen von Zügen in Niebüll (Doppelzugsteuerung)</a:t>
            </a:r>
          </a:p>
          <a:p>
            <a:pPr marL="447675" lvl="1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ggf. Verlängerung von Bahnsteigen für 12-Wagen-Züge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2. Netz West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342032"/>
            <a:ext cx="6013102" cy="4967288"/>
          </a:xfrm>
        </p:spPr>
        <p:txBody>
          <a:bodyPr/>
          <a:lstStyle/>
          <a:p>
            <a:pPr marL="0" indent="0">
              <a:spcBef>
                <a:spcPts val="0"/>
              </a:spcBef>
              <a:defRPr/>
            </a:pPr>
            <a:r>
              <a:rPr lang="de-DE" b="1" dirty="0" smtClean="0"/>
              <a:t>Verhandlungen zur Nachnutzung der </a:t>
            </a:r>
          </a:p>
          <a:p>
            <a:pPr marL="0" indent="0">
              <a:spcBef>
                <a:spcPts val="0"/>
              </a:spcBef>
              <a:defRPr/>
            </a:pPr>
            <a:r>
              <a:rPr lang="de-DE" b="1" dirty="0" smtClean="0"/>
              <a:t>Werkstatt Husum</a:t>
            </a:r>
            <a:endParaRPr lang="de-DE" b="1" dirty="0"/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Husum ist weiterhin günstiger Standort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Werkstatt ist gut ausgerüstet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Versuch, die Werkstatt in das Vergabeverfahren </a:t>
            </a:r>
            <a:br>
              <a:rPr lang="de-DE" dirty="0" smtClean="0"/>
            </a:br>
            <a:r>
              <a:rPr lang="de-DE" dirty="0" smtClean="0"/>
              <a:t>zu integrieren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dirty="0" smtClean="0"/>
          </a:p>
          <a:p>
            <a:pPr marL="0" indent="0">
              <a:spcBef>
                <a:spcPts val="1200"/>
              </a:spcBef>
              <a:defRPr/>
            </a:pPr>
            <a:r>
              <a:rPr lang="de-DE" b="1" dirty="0" smtClean="0"/>
              <a:t>Rückfallebene für Scheitern der Verhandlungen</a:t>
            </a:r>
            <a:endParaRPr lang="de-DE" b="1" dirty="0"/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Bieter brauchen Alternativen für Teilnahme am Wettbewerb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kurze Vorlaufzeit erfordert zusätzlich zu einem </a:t>
            </a:r>
            <a:br>
              <a:rPr lang="de-DE" dirty="0" smtClean="0"/>
            </a:br>
            <a:r>
              <a:rPr lang="de-DE" dirty="0" smtClean="0"/>
              <a:t>Neubau auch ein Übergangskonzept</a:t>
            </a:r>
          </a:p>
          <a:p>
            <a:pPr marL="447675" indent="-18097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dirty="0" smtClean="0"/>
              <a:t>Fahrplan ist derzeit für Husum optimiert; </a:t>
            </a:r>
            <a:br>
              <a:rPr lang="de-DE" dirty="0" smtClean="0"/>
            </a:br>
            <a:r>
              <a:rPr lang="de-DE" dirty="0" smtClean="0"/>
              <a:t>das wäre ggf. zu ändern</a:t>
            </a: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9562"/>
          <a:stretch/>
        </p:blipFill>
        <p:spPr bwMode="auto">
          <a:xfrm>
            <a:off x="6559725" y="1628800"/>
            <a:ext cx="2260747" cy="407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Kiel, </a:t>
            </a:r>
            <a:fld id="{3708DD59-F86C-4D9B-901D-2CF548C6F677}" type="datetime1">
              <a:rPr lang="de-DE" smtClean="0"/>
              <a:pPr>
                <a:defRPr/>
              </a:pPr>
              <a:t>05.05.2014</a:t>
            </a:fld>
            <a:r>
              <a:rPr lang="de-DE" smtClean="0"/>
              <a:t>, </a:t>
            </a:r>
            <a:r>
              <a:rPr lang="de-DE" smtClean="0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 – Entwicklung Nachfrage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2" y="1128092"/>
            <a:ext cx="7359388" cy="52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268760"/>
            <a:ext cx="7885112" cy="5216624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Aktuelle Infrastrukturprojekte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711276" y="1988840"/>
            <a:ext cx="71010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Knoten Kiel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Kurzfristig in Umsetzung </a:t>
            </a:r>
            <a:br>
              <a:rPr lang="de-DE" sz="1800" dirty="0" smtClean="0"/>
            </a:br>
            <a:r>
              <a:rPr lang="de-DE" sz="1800" dirty="0" smtClean="0"/>
              <a:t>befindliche oder mögliche </a:t>
            </a:r>
            <a:br>
              <a:rPr lang="de-DE" sz="1800" dirty="0" smtClean="0"/>
            </a:br>
            <a:r>
              <a:rPr lang="de-DE" sz="1800" dirty="0" smtClean="0"/>
              <a:t>Streckenreaktivierungen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Ausbau Kiel-Lübeck</a:t>
            </a:r>
            <a:endParaRPr lang="de-DE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S 4 / S 21</a:t>
            </a:r>
            <a:endParaRPr lang="de-DE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Bahnhofsmaßnahmen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b="1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0" y="1124744"/>
            <a:ext cx="4338586" cy="2016223"/>
          </a:xfrm>
          <a:prstGeom prst="rect">
            <a:avLst/>
          </a:prstGeom>
        </p:spPr>
      </p:pic>
      <p:pic>
        <p:nvPicPr>
          <p:cNvPr id="7" name="Picture 4" descr="U:\5. Infrastruktur_Stationen\5.2 Qualitätskontrolle\QK 2013\QK 24\Fotos QK-24\Fotos BM Kiel\Heide\P12208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140966"/>
            <a:ext cx="4341747" cy="325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9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Das neue Netz Mitte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539552" y="1196752"/>
            <a:ext cx="7885112" cy="5288632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   Steigerung der Leistungsfähigkeit des Knotens Kiel für den Aufbau eines Taktknotens im Integralen Taktfahrplan</a:t>
            </a:r>
            <a:endParaRPr lang="de-DE" b="1" dirty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2038726"/>
            <a:ext cx="8424936" cy="40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9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Das neue Netz Mitte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539552" y="1196752"/>
            <a:ext cx="7885112" cy="5288632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   Steigerung der Leistungsfähigkeit des Knotens Kiel für den Aufbau eines Taktknotens im Integralen Taktfahrplan</a:t>
            </a:r>
            <a:endParaRPr lang="de-DE" b="1" dirty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8881546" cy="41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Das neue Netz Mitte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1026" name="Picture 2" descr="C:\Users\jochens\Pictures\Photo Stream\Shared\Kiel Hbf\01c044cc1f75e96b68e242d355d77b563a997a31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" y="1124744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00" y="1124744"/>
            <a:ext cx="3960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Aktueller Stand – Knoten Kiel</a:t>
            </a:r>
          </a:p>
          <a:p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Verbreiterung des Gleisvorfeldes für Neuordnung Einfahrten aus Flensburg/Rendsburg/Hamburg fertiggestellt;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8 von 9 neuen Weichen bereits eingebaut;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Neue Weichenverbindung für flexiblere Fahrten aus den Gleisen 4 und 5 nach Hamburg fertiggestellt;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Umbau der Bahnsteige beginnt nach der Kieler Woche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Fertigstellung zum Fahrplanwechsel im Dezember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69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Das neue Netz Mitte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50906"/>
            <a:ext cx="6006818" cy="484239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6237" y="1988840"/>
            <a:ext cx="435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1260000"/>
            <a:ext cx="35654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/>
              <a:t>Korrespondierende Streckenreaktivierungen vergrößern die Effekte</a:t>
            </a:r>
          </a:p>
          <a:p>
            <a:endParaRPr lang="de-DE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dirty="0" smtClean="0"/>
              <a:t>Geplante und mögliche Streckenreaktivierungen</a:t>
            </a:r>
          </a:p>
          <a:p>
            <a:pPr marL="447675" lvl="1" indent="-190500">
              <a:buFont typeface="Wingdings" pitchFamily="2" charset="2"/>
              <a:buChar char="§"/>
            </a:pPr>
            <a:r>
              <a:rPr lang="de-DE" sz="1800" dirty="0" smtClean="0"/>
              <a:t>Kiel – Schönberger Strand </a:t>
            </a:r>
            <a:r>
              <a:rPr lang="de-DE" sz="1800" dirty="0"/>
              <a:t>(24 km</a:t>
            </a:r>
            <a:r>
              <a:rPr lang="de-DE" sz="1800" dirty="0" smtClean="0"/>
              <a:t>), </a:t>
            </a:r>
          </a:p>
          <a:p>
            <a:pPr marL="447675" lvl="1" indent="-190500">
              <a:buFont typeface="Wingdings" pitchFamily="2" charset="2"/>
              <a:buChar char="§"/>
            </a:pPr>
            <a:r>
              <a:rPr lang="de-DE" sz="1800" dirty="0" smtClean="0"/>
              <a:t>RD – Seemühlen (3 km) und</a:t>
            </a:r>
          </a:p>
          <a:p>
            <a:pPr marL="447675" lvl="1" indent="-190500">
              <a:buFont typeface="Wingdings" pitchFamily="2" charset="2"/>
              <a:buChar char="§"/>
            </a:pPr>
            <a:r>
              <a:rPr lang="de-DE" sz="1800" dirty="0" smtClean="0"/>
              <a:t>Wrist – Kellinghusen  (2 km) mit 16 neuen Stationen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 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719138" y="4625260"/>
            <a:ext cx="2268686" cy="1107996"/>
          </a:xfrm>
          <a:prstGeom prst="rect">
            <a:avLst/>
          </a:prstGeom>
          <a:solidFill>
            <a:srgbClr val="BDCF31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„Die Bahn zu den Bürgern bringen“:</a:t>
            </a:r>
          </a:p>
          <a:p>
            <a:r>
              <a:rPr lang="de-DE" sz="1600" dirty="0" smtClean="0"/>
              <a:t>1995: 150 Stationen</a:t>
            </a:r>
          </a:p>
          <a:p>
            <a:r>
              <a:rPr lang="de-DE" sz="1600" dirty="0" smtClean="0"/>
              <a:t>2015: 190 Stationen</a:t>
            </a:r>
          </a:p>
        </p:txBody>
      </p:sp>
    </p:spTree>
    <p:extLst>
      <p:ext uri="{BB962C8B-B14F-4D97-AF65-F5344CB8AC3E}">
        <p14:creationId xmlns:p14="http://schemas.microsoft.com/office/powerpoint/2010/main" val="12858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323528" y="1164556"/>
            <a:ext cx="8352928" cy="5288632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Kiel – Schönberger Strand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(24 km)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Reaktivierung der Bahnstrecke in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die </a:t>
            </a:r>
            <a:r>
              <a:rPr lang="de-DE" sz="1600" dirty="0"/>
              <a:t>Probstei mit neuen Stationen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in </a:t>
            </a:r>
            <a:r>
              <a:rPr lang="de-DE" sz="1600" dirty="0"/>
              <a:t>KI-</a:t>
            </a:r>
            <a:r>
              <a:rPr lang="de-DE" sz="1600" dirty="0" err="1"/>
              <a:t>Gaarden</a:t>
            </a:r>
            <a:r>
              <a:rPr lang="de-DE" sz="1600" dirty="0"/>
              <a:t>, KI-</a:t>
            </a:r>
            <a:r>
              <a:rPr lang="de-DE" sz="1600" dirty="0" err="1"/>
              <a:t>Ellerbek</a:t>
            </a:r>
            <a:r>
              <a:rPr lang="de-DE" sz="1600" dirty="0"/>
              <a:t>,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KI-</a:t>
            </a:r>
            <a:r>
              <a:rPr lang="de-DE" sz="1600" dirty="0" err="1" smtClean="0"/>
              <a:t>Oppendorf</a:t>
            </a:r>
            <a:r>
              <a:rPr lang="de-DE" sz="1600" dirty="0"/>
              <a:t>, Schönkirchen,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Probsteierhagen</a:t>
            </a:r>
            <a:r>
              <a:rPr lang="de-DE" sz="1600" dirty="0"/>
              <a:t>, Schönberg und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Schönberger </a:t>
            </a:r>
            <a:r>
              <a:rPr lang="de-DE" sz="1600" dirty="0"/>
              <a:t>Strand;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Mit </a:t>
            </a:r>
            <a:r>
              <a:rPr lang="de-DE" sz="1600" dirty="0" smtClean="0"/>
              <a:t>dem Busbetreiber </a:t>
            </a:r>
            <a:r>
              <a:rPr lang="de-DE" sz="1600" dirty="0"/>
              <a:t>(VKP)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abgestimmtes Konzept</a:t>
            </a:r>
            <a:r>
              <a:rPr lang="de-DE" sz="1600" dirty="0"/>
              <a:t>; Bahn und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Bus </a:t>
            </a:r>
            <a:r>
              <a:rPr lang="de-DE" sz="1600" dirty="0"/>
              <a:t>ergänzen sich gegenseitig;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Verkehr im Stundentakt mit </a:t>
            </a:r>
            <a:r>
              <a:rPr lang="de-DE" sz="1600" dirty="0" smtClean="0"/>
              <a:t>LINT-</a:t>
            </a:r>
            <a:br>
              <a:rPr lang="de-DE" sz="1600" dirty="0" smtClean="0"/>
            </a:br>
            <a:r>
              <a:rPr lang="de-DE" sz="1600" dirty="0" smtClean="0"/>
              <a:t>Triebwagen </a:t>
            </a:r>
            <a:r>
              <a:rPr lang="de-DE" sz="1600" dirty="0"/>
              <a:t>der DB </a:t>
            </a:r>
            <a:r>
              <a:rPr lang="de-DE" sz="1600" dirty="0" err="1"/>
              <a:t>Regio</a:t>
            </a:r>
            <a:r>
              <a:rPr lang="de-DE" sz="1600" dirty="0"/>
              <a:t> (für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das Land </a:t>
            </a:r>
            <a:r>
              <a:rPr lang="de-DE" sz="1600" dirty="0"/>
              <a:t>günstiges Angebot aus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der Ausschreibung </a:t>
            </a:r>
            <a:r>
              <a:rPr lang="de-DE" sz="1600" dirty="0"/>
              <a:t>Netz Nord);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 err="1"/>
              <a:t>Vsl</a:t>
            </a:r>
            <a:r>
              <a:rPr lang="de-DE" sz="1600" dirty="0"/>
              <a:t>. 1.000 zusätzliche </a:t>
            </a:r>
            <a:r>
              <a:rPr lang="de-DE" sz="1600" dirty="0" smtClean="0"/>
              <a:t>Fahrgäste/Tag; Querschnittsbelastung bis zu 3.000 Fahrgäste/Tag</a:t>
            </a:r>
            <a:endParaRPr lang="de-DE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Einbindung in den ITF-Taktknoten Kiel mit </a:t>
            </a:r>
            <a:r>
              <a:rPr lang="de-DE" sz="1600" dirty="0" smtClean="0"/>
              <a:t>optimalen Anschlüssen </a:t>
            </a:r>
            <a:r>
              <a:rPr lang="de-DE" sz="1600" dirty="0"/>
              <a:t>in alle Richtungen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 err="1" smtClean="0"/>
              <a:t>Jährl</a:t>
            </a:r>
            <a:r>
              <a:rPr lang="de-DE" sz="1600" dirty="0" smtClean="0"/>
              <a:t>. Betriebskosten 1,4 bis 1,7 Mio</a:t>
            </a:r>
            <a:r>
              <a:rPr lang="de-DE" sz="1600" dirty="0"/>
              <a:t>. </a:t>
            </a:r>
            <a:r>
              <a:rPr lang="de-DE" sz="1600" dirty="0" smtClean="0"/>
              <a:t>€ (inkl. Infrastruktur), </a:t>
            </a:r>
            <a:r>
              <a:rPr lang="de-DE" sz="1600" dirty="0" err="1" smtClean="0"/>
              <a:t>Investkosten</a:t>
            </a:r>
            <a:r>
              <a:rPr lang="de-DE" sz="1600" dirty="0" smtClean="0"/>
              <a:t> </a:t>
            </a:r>
            <a:r>
              <a:rPr lang="de-DE" sz="1600" dirty="0"/>
              <a:t>ca. 30 Mio. € </a:t>
            </a:r>
            <a:endParaRPr lang="de-DE" sz="1600" dirty="0">
              <a:solidFill>
                <a:srgbClr val="FF0000"/>
              </a:solidFill>
            </a:endParaRPr>
          </a:p>
          <a:p>
            <a:pPr marL="180975" indent="-180975" eaLnBrk="1" hangingPunct="1">
              <a:lnSpc>
                <a:spcPct val="90000"/>
              </a:lnSpc>
              <a:defRPr/>
            </a:pPr>
            <a:endParaRPr lang="de-DE" b="1" dirty="0" smtClean="0">
              <a:solidFill>
                <a:srgbClr val="000000"/>
              </a:solidFill>
            </a:endParaRPr>
          </a:p>
        </p:txBody>
      </p:sp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5" name="Picture 2" descr="U:\5. Infrastruktur_Stationen\5.3 Infrastruktur\Kiel - Schönberger Strand\Presse\2013-02-08_Dateien für Sonderbeilage Probsteier Herold\Karte_Achse Kiel - Probstei\Kiel Schönberg_Gesamtkarte_Bahn_B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611068" cy="33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20000" y="1260000"/>
            <a:ext cx="8532440" cy="5288632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Kiel – Rendsburg – Rendsburg-Seemühlen (- </a:t>
            </a:r>
            <a:r>
              <a:rPr lang="de-DE" b="1" dirty="0" err="1" smtClean="0">
                <a:solidFill>
                  <a:srgbClr val="000000"/>
                </a:solidFill>
              </a:rPr>
              <a:t>Fockbek</a:t>
            </a:r>
            <a:r>
              <a:rPr lang="de-DE" b="1" dirty="0" smtClean="0">
                <a:solidFill>
                  <a:srgbClr val="000000"/>
                </a:solidFill>
              </a:rPr>
              <a:t>) </a:t>
            </a:r>
            <a:r>
              <a:rPr lang="de-DE" b="1" i="1" dirty="0" smtClean="0">
                <a:solidFill>
                  <a:srgbClr val="000000"/>
                </a:solidFill>
              </a:rPr>
              <a:t>– teilw. zu prüfen</a:t>
            </a:r>
            <a:endParaRPr lang="de-DE" b="1" i="1" dirty="0">
              <a:solidFill>
                <a:srgbClr val="000000"/>
              </a:solidFill>
            </a:endParaRPr>
          </a:p>
          <a:p>
            <a:pPr marL="268288" indent="-268288" eaLnBrk="1" hangingPunct="1">
              <a:buFont typeface="Wingdings" pitchFamily="2" charset="2"/>
              <a:buChar char="§"/>
              <a:defRPr/>
            </a:pPr>
            <a:r>
              <a:rPr lang="de-DE" sz="1400" dirty="0" smtClean="0"/>
              <a:t>Angebotsverdichtung auf Halbstundentakt </a:t>
            </a:r>
            <a:r>
              <a:rPr lang="de-DE" sz="1400" dirty="0"/>
              <a:t>Kiel – Rendsburg</a:t>
            </a:r>
            <a:r>
              <a:rPr lang="de-DE" sz="1400" dirty="0" smtClean="0"/>
              <a:t>; Nutzung der Wendezeit in Rendsburg für Fahrten nach Rendsburg-Seemühlen im Stundentakt; 8 neue Stationen   </a:t>
            </a:r>
          </a:p>
          <a:p>
            <a:pPr marL="268288" indent="-268288" eaLnBrk="1" hangingPunct="1">
              <a:buFont typeface="Wingdings" pitchFamily="2" charset="2"/>
              <a:buChar char="§"/>
              <a:defRPr/>
            </a:pPr>
            <a:r>
              <a:rPr lang="de-DE" sz="1400" dirty="0" smtClean="0"/>
              <a:t>Durch Nutzung bestehender Infrastruktur zwischen Kronwerk/Büdelsdorf und RD-Seemühlen Akquirierung eines erheblichen Kundenpotenzials (über 10.000 Einwohner im fußläufigen bzw. für Radfahrer interessanten Einzugsbereich); in Rendsburg direkter Anschluss nach </a:t>
            </a:r>
            <a:r>
              <a:rPr lang="de-DE" sz="1400" dirty="0"/>
              <a:t>NMS – HH</a:t>
            </a:r>
            <a:r>
              <a:rPr lang="de-DE" sz="1400" dirty="0" smtClean="0"/>
              <a:t>; Schätzung: ca. 650 zusätzliche Reisende/Tag</a:t>
            </a:r>
          </a:p>
          <a:p>
            <a:pPr marL="268288" indent="-268288" eaLnBrk="1" hangingPunct="1">
              <a:buFont typeface="Wingdings" pitchFamily="2" charset="2"/>
              <a:buChar char="§"/>
              <a:defRPr/>
            </a:pPr>
            <a:r>
              <a:rPr lang="de-DE" sz="1400" dirty="0" smtClean="0"/>
              <a:t>Kosten: Kreuzungsbahnhof Felde ca. 4,5 Mio. € (aus DB-</a:t>
            </a:r>
            <a:r>
              <a:rPr lang="de-DE" sz="1400" dirty="0" err="1" smtClean="0"/>
              <a:t>LuFV</a:t>
            </a:r>
            <a:r>
              <a:rPr lang="de-DE" sz="1400" dirty="0" smtClean="0"/>
              <a:t> 8.7-Mitteln und Eigenmitteln DB Netz); neue Stationen </a:t>
            </a:r>
            <a:r>
              <a:rPr lang="de-DE" sz="1400" dirty="0"/>
              <a:t>Kiel – </a:t>
            </a:r>
            <a:r>
              <a:rPr lang="de-DE" sz="1400" dirty="0" smtClean="0"/>
              <a:t>RD ca. 3 Mio. €; Verlängerung bis RD-Seemühlen ca. 4 Mio. €, </a:t>
            </a:r>
            <a:br>
              <a:rPr lang="de-DE" sz="1400" dirty="0" smtClean="0"/>
            </a:br>
            <a:r>
              <a:rPr lang="de-DE" sz="1400" dirty="0" smtClean="0"/>
              <a:t>jährliche Betriebskosten 225.000 € (nur RD bis RD-Seemühlen), </a:t>
            </a:r>
            <a:br>
              <a:rPr lang="de-DE" sz="1400" dirty="0" smtClean="0"/>
            </a:br>
            <a:r>
              <a:rPr lang="de-DE" sz="1400" dirty="0" smtClean="0"/>
              <a:t>Halbstundentakt Kiel – Rendsburg jährlich 3 Mio. €</a:t>
            </a:r>
            <a:endParaRPr lang="de-DE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18720"/>
            <a:ext cx="8244408" cy="245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5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5" name="Picture 2" descr="U:\5. Infrastruktur_Stationen\5.3 Infrastruktur\Anbindung Kellinghusen\120604_Karte Wrist - Kellinghu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19" y="1844823"/>
            <a:ext cx="4666567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20000" y="1260000"/>
            <a:ext cx="7669286" cy="5288632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Reaktivierung Kellinghusen – Wrist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(2 km) </a:t>
            </a:r>
            <a:r>
              <a:rPr lang="de-DE" b="1" i="1" dirty="0" smtClean="0">
                <a:solidFill>
                  <a:srgbClr val="000000"/>
                </a:solidFill>
              </a:rPr>
              <a:t>– zu prüfen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Anschluss des Unterzentrums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Kellinghusen </a:t>
            </a:r>
            <a:r>
              <a:rPr lang="de-DE" dirty="0"/>
              <a:t>(7.000 Einwohner)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an </a:t>
            </a:r>
            <a:r>
              <a:rPr lang="de-DE" dirty="0"/>
              <a:t>das Bahnnetz, </a:t>
            </a:r>
            <a:r>
              <a:rPr lang="de-DE" dirty="0" smtClean="0"/>
              <a:t>Direkt-</a:t>
            </a:r>
            <a:br>
              <a:rPr lang="de-DE" dirty="0" smtClean="0"/>
            </a:br>
            <a:r>
              <a:rPr lang="de-DE" dirty="0" err="1" smtClean="0"/>
              <a:t>verbindung</a:t>
            </a:r>
            <a:r>
              <a:rPr lang="de-DE" dirty="0" smtClean="0"/>
              <a:t> </a:t>
            </a:r>
            <a:r>
              <a:rPr lang="de-DE" dirty="0"/>
              <a:t>nach Hamburg)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Mögliche </a:t>
            </a:r>
            <a:r>
              <a:rPr lang="de-DE" dirty="0"/>
              <a:t>Realisierung mit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geringen </a:t>
            </a:r>
            <a:r>
              <a:rPr lang="de-DE" dirty="0"/>
              <a:t>Betriebskosten durch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Nutzung </a:t>
            </a:r>
            <a:r>
              <a:rPr lang="de-DE" dirty="0"/>
              <a:t>der Wendezeit des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Triebwagens Hamburg</a:t>
            </a:r>
            <a:r>
              <a:rPr lang="de-DE" dirty="0"/>
              <a:t> – </a:t>
            </a:r>
            <a:r>
              <a:rPr lang="de-DE" dirty="0" smtClean="0"/>
              <a:t>Wrist</a:t>
            </a:r>
            <a:r>
              <a:rPr lang="de-DE" dirty="0"/>
              <a:t>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Hamburg </a:t>
            </a:r>
            <a:r>
              <a:rPr lang="de-DE" dirty="0"/>
              <a:t>(kein zusätzliches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Fahrzeug</a:t>
            </a:r>
            <a:r>
              <a:rPr lang="de-DE" dirty="0"/>
              <a:t>, kein zusätzliches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Personal</a:t>
            </a:r>
            <a:r>
              <a:rPr lang="de-DE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Investition </a:t>
            </a:r>
            <a:r>
              <a:rPr lang="de-DE" dirty="0"/>
              <a:t>ca. 7 Mio. €; jährliche </a:t>
            </a:r>
            <a:r>
              <a:rPr lang="de-DE" dirty="0" smtClean="0"/>
              <a:t>Betriebskosten </a:t>
            </a:r>
            <a:r>
              <a:rPr lang="de-DE" dirty="0"/>
              <a:t>ca. 200 T €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Fahrgastpotenzial zunächst </a:t>
            </a:r>
            <a:r>
              <a:rPr lang="de-DE" dirty="0"/>
              <a:t>300, später 600 Ein- und Aussteiger/Tag</a:t>
            </a:r>
          </a:p>
          <a:p>
            <a:pPr marL="180975" indent="-180975" eaLnBrk="1" hangingPunct="1">
              <a:lnSpc>
                <a:spcPct val="90000"/>
              </a:lnSpc>
              <a:defRPr/>
            </a:pPr>
            <a:endParaRPr lang="de-DE" b="1" i="1" dirty="0">
              <a:solidFill>
                <a:srgbClr val="000000"/>
              </a:solidFill>
            </a:endParaRPr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162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und Nachfrage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4" name="Picture 2" descr="U:\5. Infrastruktur_Stationen\5.3 Infrastruktur\Kiel - Fockbek\Grüner Haken Vermerk\Einzugsberei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756233"/>
            <a:ext cx="3960500" cy="25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U:\5. Infrastruktur_Stationen\5.3 Infrastruktur\Anbindung Kellinghusen\Einzugsbere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33159"/>
            <a:ext cx="3960500" cy="24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788024" y="1124744"/>
            <a:ext cx="4355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Neukunden durch Streckenreaktivierungen</a:t>
            </a:r>
          </a:p>
          <a:p>
            <a:endParaRPr lang="de-DE" sz="1600" b="1" dirty="0"/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de-DE" sz="1600" dirty="0" smtClean="0"/>
              <a:t>Die beiden zu prüfenden Reaktivierungs-projekte „Kellinghusen“ und „Rendsburg-Seemühlen“ verbessern dort die Erschließungswirkung der Bahn erheblich. Neue Fahrgäste sind insbesondere im unmittelbaren fußläufigen Einzugsbereich (500 m/1000 m) zu gewinnen;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180975" indent="-180975">
              <a:buFont typeface="Wingdings" panose="05000000000000000000" pitchFamily="2" charset="2"/>
              <a:buChar char="§"/>
              <a:tabLst>
                <a:tab pos="1524000" algn="r"/>
                <a:tab pos="1619250" algn="l"/>
              </a:tabLst>
            </a:pPr>
            <a:r>
              <a:rPr lang="de-DE" sz="1600" dirty="0" smtClean="0"/>
              <a:t>Einzugsbereich Kellinghusen: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 smtClean="0"/>
              <a:t>	500 m:	ca. 500 Einwohner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 smtClean="0"/>
              <a:t>	1.000 m:	ca. 5.000 Einwohner</a:t>
            </a:r>
          </a:p>
          <a:p>
            <a:pPr marL="180975" indent="-180975">
              <a:buFont typeface="Wingdings" panose="05000000000000000000" pitchFamily="2" charset="2"/>
              <a:buChar char="§"/>
              <a:tabLst>
                <a:tab pos="1524000" algn="r"/>
                <a:tab pos="1619250" algn="l"/>
              </a:tabLst>
            </a:pPr>
            <a:r>
              <a:rPr lang="de-DE" sz="1600" dirty="0" smtClean="0"/>
              <a:t>Einzugsbereich RD-</a:t>
            </a:r>
            <a:r>
              <a:rPr lang="de-DE" sz="1600" dirty="0" err="1" smtClean="0"/>
              <a:t>Kronwerk</a:t>
            </a:r>
            <a:r>
              <a:rPr lang="de-DE" sz="1600" dirty="0" smtClean="0"/>
              <a:t>/Büdelsdorf:</a:t>
            </a:r>
            <a:endParaRPr lang="de-DE" sz="1600" dirty="0"/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500 m:	ca. </a:t>
            </a:r>
            <a:r>
              <a:rPr lang="de-DE" sz="1600" dirty="0" smtClean="0"/>
              <a:t>3.800 </a:t>
            </a:r>
            <a:r>
              <a:rPr lang="de-DE" sz="1600" dirty="0"/>
              <a:t>Einwohner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1.000 m:	ca. </a:t>
            </a:r>
            <a:r>
              <a:rPr lang="de-DE" sz="1600" dirty="0" smtClean="0"/>
              <a:t>6.000 Einwohner</a:t>
            </a:r>
          </a:p>
          <a:p>
            <a:pPr marL="180975" indent="-180975">
              <a:buFont typeface="Wingdings" panose="05000000000000000000" pitchFamily="2" charset="2"/>
              <a:buChar char="§"/>
              <a:tabLst>
                <a:tab pos="1524000" algn="r"/>
                <a:tab pos="1619250" algn="l"/>
              </a:tabLst>
            </a:pPr>
            <a:r>
              <a:rPr lang="de-DE" sz="1600" dirty="0" smtClean="0"/>
              <a:t>Einzugsbereich RD-</a:t>
            </a:r>
            <a:r>
              <a:rPr lang="de-DE" sz="1600" dirty="0" err="1" smtClean="0"/>
              <a:t>Mastbrook</a:t>
            </a:r>
            <a:r>
              <a:rPr lang="de-DE" sz="1600" dirty="0"/>
              <a:t>: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500 m:	ca. </a:t>
            </a:r>
            <a:r>
              <a:rPr lang="de-DE" sz="1600" dirty="0" smtClean="0"/>
              <a:t>3.500 </a:t>
            </a:r>
            <a:r>
              <a:rPr lang="de-DE" sz="1600" dirty="0"/>
              <a:t>Einwohner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1.000 m:	ca. </a:t>
            </a:r>
            <a:r>
              <a:rPr lang="de-DE" sz="1600" dirty="0" smtClean="0"/>
              <a:t>5.500 Einwohner</a:t>
            </a:r>
          </a:p>
          <a:p>
            <a:pPr marL="180975" indent="-180975">
              <a:buFont typeface="Wingdings" panose="05000000000000000000" pitchFamily="2" charset="2"/>
              <a:buChar char="§"/>
              <a:tabLst>
                <a:tab pos="1524000" algn="r"/>
                <a:tab pos="1619250" algn="l"/>
              </a:tabLst>
            </a:pPr>
            <a:r>
              <a:rPr lang="de-DE" sz="1600" dirty="0" smtClean="0"/>
              <a:t>Einzugsbereich RD-Seemühlen</a:t>
            </a:r>
            <a:r>
              <a:rPr lang="de-DE" sz="1600" dirty="0"/>
              <a:t>: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500 m:	ca. </a:t>
            </a:r>
            <a:r>
              <a:rPr lang="de-DE" sz="1600" dirty="0" smtClean="0"/>
              <a:t>600 </a:t>
            </a:r>
            <a:r>
              <a:rPr lang="de-DE" sz="1600" dirty="0"/>
              <a:t>Einwohner</a:t>
            </a:r>
          </a:p>
          <a:p>
            <a:pPr marL="0" lvl="1">
              <a:tabLst>
                <a:tab pos="1524000" algn="r"/>
                <a:tab pos="1619250" algn="l"/>
              </a:tabLst>
            </a:pPr>
            <a:r>
              <a:rPr lang="de-DE" sz="1600" dirty="0"/>
              <a:t>	1.000 m:	ca. </a:t>
            </a:r>
            <a:r>
              <a:rPr lang="de-DE" sz="1600" dirty="0" smtClean="0"/>
              <a:t>1.000 Einwohner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0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und Nachfrage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graphicFrame>
        <p:nvGraphicFramePr>
          <p:cNvPr id="7" name="Diagramm 6" title="Verkehrsmittelwahl Reisende ab Rendsburg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751717"/>
              </p:ext>
            </p:extLst>
          </p:nvPr>
        </p:nvGraphicFramePr>
        <p:xfrm>
          <a:off x="1043608" y="1412776"/>
          <a:ext cx="705678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4211638" y="5954960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Befragung zwischen 5.50 und 20.30 Uhr am 15.4.2014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213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</a:t>
            </a:r>
          </a:p>
        </p:txBody>
      </p:sp>
      <p:sp>
        <p:nvSpPr>
          <p:cNvPr id="13315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619250"/>
            <a:ext cx="7885112" cy="4330030"/>
          </a:xfrm>
        </p:spPr>
        <p:txBody>
          <a:bodyPr/>
          <a:lstStyle/>
          <a:p>
            <a:pPr marL="304800" indent="-304800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Landesweite Marktforschung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Seit  2005 - langfristige Zeitreihen liegen vor.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Telefonische Befragung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Landesweite Erhebung, aber regionale Auswertungen sind möglich.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7.500 Befragte pro Jahr, monatlich verteilt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Inhalt: Einstellungen, Bekanntheit, Nutzung</a:t>
            </a:r>
          </a:p>
          <a:p>
            <a:pPr>
              <a:buFont typeface="Arial" pitchFamily="34" charset="0"/>
              <a:buChar char="•"/>
            </a:pPr>
            <a:endParaRPr lang="de-DE" sz="1600" dirty="0"/>
          </a:p>
          <a:p>
            <a:pPr marL="0" indent="0"/>
            <a:r>
              <a:rPr lang="de-DE" sz="1600" dirty="0" smtClean="0"/>
              <a:t>Die jeweils letzten Ergebnisse stehen unter </a:t>
            </a:r>
            <a:r>
              <a:rPr lang="de-DE" sz="1600" dirty="0" smtClean="0">
                <a:hlinkClick r:id="rId2"/>
              </a:rPr>
              <a:t>www.nah.sh/lvs</a:t>
            </a:r>
            <a:r>
              <a:rPr lang="de-DE" sz="1600" dirty="0" smtClean="0"/>
              <a:t> zum Download bereit.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28632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5" name="Picture 2" descr="C:\Users\jochens\AppData\Local\Microsoft\Windows\Temporary Internet Files\Content.Outlook\8R3VKZHT\121005 Karte Maßnahmen Ausbau Kiel-Lübeck (Hg 140 in Teilabschnitten)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93" y="1626132"/>
            <a:ext cx="4082379" cy="48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260000"/>
            <a:ext cx="7885112" cy="5523128"/>
          </a:xfrm>
          <a:prstGeom prst="rect">
            <a:avLst/>
          </a:prstGeom>
        </p:spPr>
        <p:txBody>
          <a:bodyPr/>
          <a:lstStyle/>
          <a:p>
            <a:pPr marL="180975" indent="-180975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Kiel – Lübeck (Ziel: Fahrzeit Kiel – Lübeck unter 1 Stunde)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Der zweite Bauabschnitt des </a:t>
            </a:r>
            <a:r>
              <a:rPr lang="de-DE" sz="1600" dirty="0" smtClean="0"/>
              <a:t>Strecken-</a:t>
            </a:r>
            <a:br>
              <a:rPr lang="de-DE" sz="1600" dirty="0" smtClean="0"/>
            </a:br>
            <a:r>
              <a:rPr lang="de-DE" sz="1600" dirty="0" err="1" smtClean="0"/>
              <a:t>ausbaus</a:t>
            </a:r>
            <a:r>
              <a:rPr lang="de-DE" sz="1600" dirty="0" smtClean="0"/>
              <a:t> </a:t>
            </a:r>
            <a:r>
              <a:rPr lang="de-DE" sz="1600" dirty="0"/>
              <a:t>erlaubt die </a:t>
            </a:r>
            <a:r>
              <a:rPr lang="de-DE" sz="1600" dirty="0" smtClean="0"/>
              <a:t>Reduzierung </a:t>
            </a:r>
            <a:r>
              <a:rPr lang="de-DE" sz="1600" dirty="0"/>
              <a:t>der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Fahrzeit </a:t>
            </a:r>
            <a:r>
              <a:rPr lang="de-DE" sz="1600" dirty="0"/>
              <a:t>auf </a:t>
            </a:r>
            <a:r>
              <a:rPr lang="de-DE" sz="1600" dirty="0" smtClean="0"/>
              <a:t>unter </a:t>
            </a:r>
            <a:r>
              <a:rPr lang="de-DE" sz="1600" dirty="0"/>
              <a:t>eine Stunde;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Damit sind beide ITF-Taktknoten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verbunden </a:t>
            </a:r>
            <a:r>
              <a:rPr lang="de-DE" sz="1600" dirty="0"/>
              <a:t>(positive Auswirkungen </a:t>
            </a:r>
            <a:r>
              <a:rPr lang="de-DE" sz="1600" dirty="0" smtClean="0"/>
              <a:t>für </a:t>
            </a:r>
            <a:br>
              <a:rPr lang="de-DE" sz="1600" dirty="0" smtClean="0"/>
            </a:br>
            <a:r>
              <a:rPr lang="de-DE" sz="1600" dirty="0" smtClean="0"/>
              <a:t>Umsteigebeziehungen </a:t>
            </a:r>
            <a:r>
              <a:rPr lang="de-DE" sz="1600" dirty="0"/>
              <a:t>im </a:t>
            </a:r>
            <a:r>
              <a:rPr lang="de-DE" sz="1600" dirty="0" smtClean="0"/>
              <a:t>ganzen </a:t>
            </a:r>
            <a:r>
              <a:rPr lang="de-DE" sz="1600" dirty="0"/>
              <a:t>Land,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auch </a:t>
            </a:r>
            <a:r>
              <a:rPr lang="de-DE" sz="1600" dirty="0"/>
              <a:t>für Netz Mitte);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Die schnellen Züge halten nur noch in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Plön</a:t>
            </a:r>
            <a:r>
              <a:rPr lang="de-DE" sz="1600" dirty="0"/>
              <a:t>, Bad Malente und Eutin;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Preetz wird durch eine zusätzliche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Regionalbahn </a:t>
            </a:r>
            <a:r>
              <a:rPr lang="de-DE" sz="1600" dirty="0"/>
              <a:t>an Kiel angebunden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(</a:t>
            </a:r>
            <a:r>
              <a:rPr lang="de-DE" sz="1600" dirty="0"/>
              <a:t>2 Züge je Stunde nach Kiel)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Die Finanzierung des Projektes erfolgt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überwiegend </a:t>
            </a:r>
            <a:r>
              <a:rPr lang="de-DE" sz="1600" dirty="0"/>
              <a:t>aus LuFV-8.7 Mitteln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(</a:t>
            </a:r>
            <a:r>
              <a:rPr lang="de-DE" sz="1600" dirty="0"/>
              <a:t>Kostenrahmen ca. 44 </a:t>
            </a:r>
            <a:r>
              <a:rPr lang="de-DE" sz="1600" dirty="0" smtClean="0"/>
              <a:t>Mio.</a:t>
            </a:r>
            <a:r>
              <a:rPr lang="de-DE" sz="1600" dirty="0"/>
              <a:t>€,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davon </a:t>
            </a:r>
            <a:r>
              <a:rPr lang="de-DE" sz="1600" dirty="0"/>
              <a:t>9,5 Mio. € aus GVFG)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600" dirty="0"/>
              <a:t>Umsetzung 2016</a:t>
            </a:r>
          </a:p>
          <a:p>
            <a:pPr marL="180975" indent="-180975" eaLnBrk="1" hangingPunct="1">
              <a:lnSpc>
                <a:spcPct val="90000"/>
              </a:lnSpc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915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S4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7173"/>
            <a:ext cx="5096698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S4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20000" y="1800000"/>
            <a:ext cx="626469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Vorentwurfsplanung abgeschlossen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Kostenschätzung ca. 630 Mio. €;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Co-Finanzierung </a:t>
            </a:r>
            <a:r>
              <a:rPr lang="de-DE" sz="1800" dirty="0"/>
              <a:t>der Entwurfs- und Genehmigungsplanung </a:t>
            </a:r>
            <a:r>
              <a:rPr lang="de-DE" sz="1800" dirty="0" smtClean="0"/>
              <a:t>durch EU-Mittel (TEN-T); Kostenvolumen ca. 30 Mio. €; </a:t>
            </a:r>
            <a:br>
              <a:rPr lang="de-DE" sz="1800" dirty="0" smtClean="0"/>
            </a:br>
            <a:r>
              <a:rPr lang="de-DE" sz="1800" dirty="0" smtClean="0"/>
              <a:t>TEN-T-Förderung 50 %,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Start der Standardisierten Bewertung mit </a:t>
            </a:r>
            <a:br>
              <a:rPr lang="de-DE" sz="1800" dirty="0" smtClean="0"/>
            </a:br>
            <a:r>
              <a:rPr lang="de-DE" sz="1800" dirty="0" smtClean="0"/>
              <a:t>Nutzen-Kosten-Untersuchung  2013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Ziel: Hoher Finanzierungsanteil des Bundes; </a:t>
            </a:r>
            <a:br>
              <a:rPr lang="de-DE" sz="1800" dirty="0" smtClean="0"/>
            </a:br>
            <a:r>
              <a:rPr lang="de-DE" sz="1800" dirty="0" smtClean="0"/>
              <a:t>hierfür ist der Nutzen der Entflechtung von Fern- </a:t>
            </a:r>
            <a:br>
              <a:rPr lang="de-DE" sz="1800" dirty="0" smtClean="0"/>
            </a:br>
            <a:r>
              <a:rPr lang="de-DE" sz="1800" dirty="0" smtClean="0"/>
              <a:t>und Nahverkehr herauszustellen;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Die DB AG ist Vorhabenträger für Entwurfs- und Genehmigungsplanung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 </a:t>
            </a:r>
            <a:endParaRPr lang="de-DE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800000"/>
            <a:ext cx="2828195" cy="26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S21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4" name="Bil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9" t="17952" r="21764" b="11186"/>
          <a:stretch>
            <a:fillRect/>
          </a:stretch>
        </p:blipFill>
        <p:spPr bwMode="auto">
          <a:xfrm>
            <a:off x="2231739" y="1084300"/>
            <a:ext cx="4680521" cy="5348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S21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20000" y="1800000"/>
            <a:ext cx="8055599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Die Standardisierte Bewertung ist fast abgeschlossen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Es zeigt sich, dass ein positiver Nutzen-Kosten-Faktor erzielt werden kann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Im Zuge der Verhandlungen der S-Bahn HH mit Bombardier über neue S-Bahn-Fahrzeuge ist eine Beschaffung von Fahrzeugen für die S 21 berücksichtigt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D</a:t>
            </a:r>
            <a:r>
              <a:rPr lang="de-DE" sz="1800" dirty="0" smtClean="0"/>
              <a:t>ie Realisierung der Elektrifizierung und einiger flankierender Investitionen (Zweigleisigkeit des Ausfädelungsbauwerkes in Eidelstedt, Zweigleisigkeit </a:t>
            </a:r>
            <a:r>
              <a:rPr lang="de-DE" sz="1800" dirty="0"/>
              <a:t>Quickborn – Tanneneck</a:t>
            </a:r>
            <a:r>
              <a:rPr lang="de-DE" sz="1800" dirty="0" smtClean="0"/>
              <a:t>) auf der AKN-Strecke sind mittelfristig möglich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Derzeit wird von einem Investitionsvolumen von bis zu 75 Mio. € ausgegangen (Aufnahme in Bundes-GVFG möglich); diese Investition ist mittelfristig realisierbar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Schwieriger ist die Finanzierung der Betriebsleistungen</a:t>
            </a:r>
          </a:p>
          <a:p>
            <a:pPr marL="180975" indent="-180975">
              <a:buFont typeface="Arial" pitchFamily="34" charset="0"/>
              <a:buChar char="•"/>
            </a:pPr>
            <a:endParaRPr lang="de-DE" sz="1600" dirty="0" smtClean="0"/>
          </a:p>
          <a:p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2923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60000"/>
            <a:ext cx="7885112" cy="4114006"/>
          </a:xfrm>
        </p:spPr>
        <p:txBody>
          <a:bodyPr/>
          <a:lstStyle/>
          <a:p>
            <a:pPr marL="180975" indent="-180975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Einige Informationen zum derzeitigen Stand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Seit dem Jahr 2000 arbeitet die LVS systematisch an einer Verbesserung der Bahnhöfe und Haltepunkte im Land  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Eine Vielzahl von Stationen konnte mittlerweile verbessert werden; insbesondere bei der Barrierefreiheit konnten erhebliche Fortschritte erreicht werden; auch die gewünschten Neuanlagen von Bahnhöfen und Haltepunkten konnten – wenn auch manchmal mit Verzögerungen – umgesetzt werden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Eine Rahmenvereinbarung mit der DB Station&amp;Service ist Ende 2012 ausgelaufen; derzeit wird über eine Neuauflage verhandelt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Für die Zukunft gilt es, die Qualität der Baumaßnahmen zu verbessern (Planungsfehler und Bauverzögerungen treten zu häufig auf) und in den Bereichen Wartekomfort und Fahrgastinformation strukturelle Verbesserungen zu erzielen </a:t>
            </a:r>
          </a:p>
        </p:txBody>
      </p:sp>
    </p:spTree>
    <p:extLst>
      <p:ext uri="{BB962C8B-B14F-4D97-AF65-F5344CB8AC3E}">
        <p14:creationId xmlns:p14="http://schemas.microsoft.com/office/powerpoint/2010/main" val="10174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260000"/>
            <a:ext cx="7885112" cy="528863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Die umfangreichen Investitionen in die Stationsinfrastruktur ermöglichen im Zusammenhang mit Ausschreibungsprojekten nahezu flächendeckendes barrierefreies Reisen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pic>
        <p:nvPicPr>
          <p:cNvPr id="5" name="Picture 2" descr="U:\5. Infrastruktur_Stationen\5.1 Arbeitskreise\5.2.1 BAG\5.2.1.2 BAG AK Stationen\UAK Technische Standards\12-11-09 Bahnsteighöhen Netz Mitt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019501"/>
            <a:ext cx="4286498" cy="450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0" y="1980000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de-DE" b="1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Mit Inbetriebnahme </a:t>
            </a:r>
            <a:r>
              <a:rPr lang="de-DE" b="1" dirty="0" smtClean="0"/>
              <a:t>Netz Mitte</a:t>
            </a:r>
            <a:r>
              <a:rPr lang="de-DE" dirty="0" smtClean="0"/>
              <a:t> wird an </a:t>
            </a:r>
            <a:r>
              <a:rPr lang="de-DE" b="1" dirty="0" smtClean="0"/>
              <a:t>allen Stationen</a:t>
            </a:r>
            <a:r>
              <a:rPr lang="de-DE" dirty="0" smtClean="0"/>
              <a:t> (1 Ausnahme: Pinneberg*) ein </a:t>
            </a:r>
            <a:r>
              <a:rPr lang="de-DE" b="1" dirty="0" smtClean="0"/>
              <a:t>barrierefreier Einstieg</a:t>
            </a:r>
            <a:r>
              <a:rPr lang="de-DE" dirty="0" smtClean="0"/>
              <a:t> zur Verfügung stehen: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b="1" dirty="0" smtClean="0"/>
              <a:t>Barrierefreiheit</a:t>
            </a:r>
            <a:r>
              <a:rPr lang="de-DE" dirty="0" smtClean="0"/>
              <a:t> </a:t>
            </a:r>
            <a:r>
              <a:rPr lang="de-DE" dirty="0"/>
              <a:t>im Zusammenspiel </a:t>
            </a:r>
            <a:r>
              <a:rPr lang="de-DE" dirty="0" smtClean="0"/>
              <a:t>Bahnsteig – Fahrzeug </a:t>
            </a:r>
            <a:r>
              <a:rPr lang="de-DE" dirty="0"/>
              <a:t>in Elmshorn, </a:t>
            </a:r>
            <a:r>
              <a:rPr lang="de-DE" dirty="0" err="1"/>
              <a:t>Herzhorn</a:t>
            </a:r>
            <a:r>
              <a:rPr lang="de-DE" dirty="0"/>
              <a:t>, Krempe, </a:t>
            </a:r>
            <a:r>
              <a:rPr lang="de-DE" dirty="0" err="1"/>
              <a:t>Kremperheide</a:t>
            </a:r>
            <a:r>
              <a:rPr lang="de-DE" dirty="0"/>
              <a:t>, Itzehoe, Horst, </a:t>
            </a:r>
            <a:r>
              <a:rPr lang="de-DE" dirty="0" err="1"/>
              <a:t>Dauenhof</a:t>
            </a:r>
            <a:r>
              <a:rPr lang="de-DE" dirty="0"/>
              <a:t>, Wrist (tlw.), </a:t>
            </a:r>
            <a:r>
              <a:rPr lang="de-DE" dirty="0" err="1"/>
              <a:t>Brokstedt</a:t>
            </a:r>
            <a:r>
              <a:rPr lang="de-DE" dirty="0"/>
              <a:t>, Neumünster, </a:t>
            </a:r>
            <a:r>
              <a:rPr lang="de-DE" dirty="0" err="1"/>
              <a:t>Einfeld</a:t>
            </a:r>
            <a:r>
              <a:rPr lang="de-DE" dirty="0"/>
              <a:t>, Bordesholm, Flintbek, Kiel, </a:t>
            </a:r>
            <a:r>
              <a:rPr lang="de-DE" dirty="0" err="1"/>
              <a:t>Nortorf</a:t>
            </a:r>
            <a:r>
              <a:rPr lang="de-DE" dirty="0"/>
              <a:t>, Rendsburg, Owschlag, Schleswig, Jübek, </a:t>
            </a:r>
            <a:r>
              <a:rPr lang="de-DE" dirty="0" err="1"/>
              <a:t>Tarp</a:t>
            </a:r>
            <a:r>
              <a:rPr lang="de-DE" dirty="0"/>
              <a:t> und </a:t>
            </a:r>
            <a:r>
              <a:rPr lang="de-DE" dirty="0" smtClean="0"/>
              <a:t>Flensburg; Tornesch und </a:t>
            </a:r>
            <a:r>
              <a:rPr lang="de-DE" dirty="0" err="1" smtClean="0"/>
              <a:t>Prisdorf</a:t>
            </a:r>
            <a:r>
              <a:rPr lang="de-DE" dirty="0" smtClean="0"/>
              <a:t> werden gerade umgebaut;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b="1" dirty="0" smtClean="0"/>
              <a:t>Größere Bahnhofsprojekte in </a:t>
            </a:r>
            <a:r>
              <a:rPr lang="de-DE" dirty="0" smtClean="0"/>
              <a:t>Pinneberg und Elmshorn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260000"/>
            <a:ext cx="7885112" cy="528863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Schleswig-Holstein ist Spitzenreiter beim bundesweiten Vergleich der Zugänglichkeit von Stationen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988839"/>
            <a:ext cx="6912768" cy="43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60000"/>
            <a:ext cx="7885112" cy="4237038"/>
          </a:xfrm>
        </p:spPr>
        <p:txBody>
          <a:bodyPr/>
          <a:lstStyle/>
          <a:p>
            <a:pPr marL="180975" indent="-180975"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Aktuelle Baumaßnahmen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Umbau der großen Knotenbahnhöfe Heide und Büchen weitgehend abgeschlossen. Damit sind alle größeren Knotenbahnhöfe in Schleswig-Holstein barrierefrei erschlossen.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Neue Station Kiel Schulen am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Langsee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Ende August in Betrieb genommen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Station Lübeck Hochschulstadtteil zum Fahrplanwechsel im Dezember 2013 in Betrieb genommen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Lübeck-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Dänischburg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IKEA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im 1. Halbjahr 2014</a:t>
            </a: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Zum Fahrplanwechsel Ende 2014: Kronshagen, Kiel-Russee, Melsdorf, Achterwehr, Bredenbek und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Schülldorf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Wingdings" pitchFamily="2" charset="2"/>
              <a:buChar char="§"/>
              <a:defRPr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Weitere neue Stationen im Zusammenhang mit Reaktivierungsprojekten (Kiel – Schönberger Strand bzw. optional Rendsburg – Rendsburg-Seemühlen und </a:t>
            </a:r>
            <a:r>
              <a:rPr lang="de-DE" dirty="0">
                <a:latin typeface="Arial" pitchFamily="34" charset="0"/>
                <a:cs typeface="Arial" pitchFamily="34" charset="0"/>
              </a:rPr>
              <a:t>Wrist – Kellinghusen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2867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6" name="Picture 2" descr="E:\Fotos QK-24\Fotos BM Kiel\Heide\P12208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99649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5. Infrastruktur_Stationen\5.2 Qualitätskontrolle\QK 2013\QK 24\Fotos QK-24\Fotos BM Kiel\Heide\P12207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749706"/>
            <a:ext cx="3589560" cy="269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U:\5. Infrastruktur_Stationen\5.2 Qualitätskontrolle\QK 2013\QK 24\Fotos QK-24\Fotos BM Kiel\Heide\P122077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67" y="3738246"/>
            <a:ext cx="3620120" cy="27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:\5. Infrastruktur_Stationen\5.2 Qualitätskontrolle\QK 2013\QK 24\Fotos QK-24\Fotos BM Kiel\Heide\P12208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30" y="996491"/>
            <a:ext cx="3626357" cy="27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Marktforschung/Marktanteil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17847"/>
              </p:ext>
            </p:extLst>
          </p:nvPr>
        </p:nvGraphicFramePr>
        <p:xfrm>
          <a:off x="827584" y="1268760"/>
          <a:ext cx="748883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74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3. Infrastrukturprojekte – Stationsprogramm 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719138" y="1260000"/>
            <a:ext cx="7885112" cy="528863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de-DE" b="1" dirty="0" smtClean="0">
                <a:solidFill>
                  <a:srgbClr val="000000"/>
                </a:solidFill>
              </a:rPr>
              <a:t>Ausblick auf die kommenden Jahre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400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719138" y="1844824"/>
            <a:ext cx="4068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Grundlage LNVP 2013-2017 </a:t>
            </a:r>
            <a:br>
              <a:rPr lang="de-DE" sz="1600" dirty="0" smtClean="0"/>
            </a:br>
            <a:r>
              <a:rPr lang="de-DE" sz="1600" dirty="0" smtClean="0"/>
              <a:t>und die in Abstimmung befindliche Rahmenvereinbarung Land – DB AG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Herstellung der Barrierefreiheit an den letzten verbliebenen größeren Stationen: z. B. Eckernförde, </a:t>
            </a:r>
            <a:r>
              <a:rPr lang="de-DE" sz="1600" dirty="0" err="1" smtClean="0"/>
              <a:t>Gettorf</a:t>
            </a:r>
            <a:r>
              <a:rPr lang="de-DE" sz="1600" dirty="0" smtClean="0"/>
              <a:t>, Mölln, </a:t>
            </a:r>
            <a:r>
              <a:rPr lang="de-DE" sz="1600" dirty="0" err="1" smtClean="0"/>
              <a:t>Reinfeld</a:t>
            </a:r>
            <a:r>
              <a:rPr lang="de-DE" sz="1600" dirty="0" smtClean="0"/>
              <a:t>, Meldorf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Größere Bahnhofsprojekte in Kiel Hbf, Pinneberg und Elmshorn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Programm zur Verbesserung der Aufenthaltsqualität in Empfangs-gebäuden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70" y="1844824"/>
            <a:ext cx="4342518" cy="45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Kiel, </a:t>
            </a:r>
            <a:fld id="{3708DD59-F86C-4D9B-901D-2CF548C6F677}" type="datetime1">
              <a:rPr lang="de-DE" smtClean="0"/>
              <a:pPr>
                <a:defRPr/>
              </a:pPr>
              <a:t>05.05.2014</a:t>
            </a:fld>
            <a:r>
              <a:rPr lang="de-DE" smtClean="0"/>
              <a:t>, </a:t>
            </a:r>
            <a:r>
              <a:rPr lang="de-DE" smtClean="0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4. Finanzmittel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1625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>
                <a:solidFill>
                  <a:schemeClr val="tx1"/>
                </a:solidFill>
                <a:latin typeface="Arial" pitchFamily="34" charset="0"/>
              </a:rPr>
              <a:t>5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. Verschiedenes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37349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Kiel, </a:t>
            </a:r>
            <a:fld id="{3708DD59-F86C-4D9B-901D-2CF548C6F677}" type="datetime1">
              <a:rPr lang="de-DE" smtClean="0"/>
              <a:pPr>
                <a:defRPr/>
              </a:pPr>
              <a:t>05.05.2014</a:t>
            </a:fld>
            <a:r>
              <a:rPr lang="de-DE" smtClean="0"/>
              <a:t>, </a:t>
            </a:r>
            <a:r>
              <a:rPr lang="de-DE" smtClean="0">
                <a:solidFill>
                  <a:srgbClr val="000000"/>
                </a:solidFill>
              </a:rPr>
              <a:t>© LVS Schleswig-Holstein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Marktforschung/Marktanteil 2013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99592" y="1988840"/>
            <a:ext cx="698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Vorläufiger Wert für 2013:</a:t>
            </a:r>
          </a:p>
          <a:p>
            <a:r>
              <a:rPr lang="de-DE" sz="2000" b="1" dirty="0" smtClean="0"/>
              <a:t> </a:t>
            </a:r>
          </a:p>
          <a:p>
            <a:r>
              <a:rPr lang="de-DE" sz="2000" b="1" dirty="0" smtClean="0"/>
              <a:t>Marktanteil ÖPNV: 7,2 Prozent</a:t>
            </a:r>
          </a:p>
          <a:p>
            <a:endParaRPr lang="de-DE" b="1" dirty="0" smtClean="0"/>
          </a:p>
          <a:p>
            <a:r>
              <a:rPr lang="de-DE" b="1" dirty="0" smtClean="0"/>
              <a:t>(2005: 5,5 Prozent)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571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Marktforschung/Zufriedenheit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567336"/>
              </p:ext>
            </p:extLst>
          </p:nvPr>
        </p:nvGraphicFramePr>
        <p:xfrm>
          <a:off x="539552" y="1268760"/>
          <a:ext cx="824383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82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Marktforschung/Zufriedenheit 2013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99592" y="1988840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Vorläufiger Wert für 2013: </a:t>
            </a:r>
          </a:p>
          <a:p>
            <a:endParaRPr lang="de-DE" sz="2000" b="1" dirty="0" smtClean="0"/>
          </a:p>
          <a:p>
            <a:r>
              <a:rPr lang="de-DE" sz="2000" b="1" dirty="0" smtClean="0"/>
              <a:t>Zufriedenheit Bahn: 2,7</a:t>
            </a:r>
          </a:p>
          <a:p>
            <a:r>
              <a:rPr lang="de-DE" sz="2000" b="1" dirty="0" smtClean="0"/>
              <a:t>Zufriedenheit Bus: 3,0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945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Marktforschung/Zufriedenheit und Nutzung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" y="1700808"/>
            <a:ext cx="7931999" cy="3240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5232251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Je häufiger die Menschen Zug fahren, desto zufriedener sind sie mit dem Angebot! (Das gilt beim Bus analog.)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2361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  <a:latin typeface="Arial" pitchFamily="34" charset="0"/>
              </a:rPr>
              <a:t>1. Marktforschung/Detail-Zufriedenheit</a:t>
            </a:r>
          </a:p>
        </p:txBody>
      </p:sp>
      <p:sp>
        <p:nvSpPr>
          <p:cNvPr id="13316" name="Datumsplatzhalter 4"/>
          <p:cNvSpPr txBox="1">
            <a:spLocks noGrp="1"/>
          </p:cNvSpPr>
          <p:nvPr/>
        </p:nvSpPr>
        <p:spPr bwMode="auto">
          <a:xfrm>
            <a:off x="719138" y="6453188"/>
            <a:ext cx="34925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700" dirty="0">
                <a:solidFill>
                  <a:schemeClr val="tx1"/>
                </a:solidFill>
                <a:cs typeface="Arial" pitchFamily="34" charset="0"/>
              </a:rPr>
              <a:t>Kiel, </a:t>
            </a:r>
            <a:r>
              <a:rPr lang="de-DE" sz="700" dirty="0" smtClean="0">
                <a:solidFill>
                  <a:schemeClr val="tx1"/>
                </a:solidFill>
                <a:cs typeface="Arial" pitchFamily="34" charset="0"/>
              </a:rPr>
              <a:t>05.05.2014, </a:t>
            </a:r>
            <a:r>
              <a:rPr lang="de-DE" sz="700" dirty="0">
                <a:solidFill>
                  <a:srgbClr val="000000"/>
                </a:solidFill>
                <a:cs typeface="Arial" pitchFamily="34" charset="0"/>
              </a:rPr>
              <a:t>© LVS Schleswig-Holstein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0" y="1268760"/>
            <a:ext cx="8217959" cy="4536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8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Georgi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Microsoft Office PowerPoint</Application>
  <PresentationFormat>Bildschirmpräsentation (4:3)</PresentationFormat>
  <Paragraphs>304</Paragraphs>
  <Slides>44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5" baseType="lpstr">
      <vt:lpstr>Leere Präsentation</vt:lpstr>
      <vt:lpstr>Verkehrspolitischer Beirat der LVS   1. Marktforschung 2. Netz West Teil 2 3. Infrastrukturprojekte 4. Aktueller Stand GVFG- und Reg-Mittel 5. Verschiedenes </vt:lpstr>
      <vt:lpstr>1. Marktforschung – Entwicklung Nachfrage</vt:lpstr>
      <vt:lpstr>1. Marktforschung</vt:lpstr>
      <vt:lpstr>1. Marktforschung/Marktanteil</vt:lpstr>
      <vt:lpstr>1. Marktforschung/Marktanteil 2013</vt:lpstr>
      <vt:lpstr>1. Marktforschung/Zufriedenheit</vt:lpstr>
      <vt:lpstr>1. Marktforschung/Zufriedenheit 2013</vt:lpstr>
      <vt:lpstr>1. Marktforschung/Zufriedenheit und Nutzung</vt:lpstr>
      <vt:lpstr>1. Marktforschung/Detail-Zufriedenheit</vt:lpstr>
      <vt:lpstr>1. Marktforschung/Zufriedenheit 2013</vt:lpstr>
      <vt:lpstr>1. Marktforschung</vt:lpstr>
      <vt:lpstr>1. Marktforschung</vt:lpstr>
      <vt:lpstr>PowerPoint-Präsentation</vt:lpstr>
      <vt:lpstr>2. Netz West</vt:lpstr>
      <vt:lpstr>2. Netz West</vt:lpstr>
      <vt:lpstr>2. Netz West</vt:lpstr>
      <vt:lpstr>2. Netz West</vt:lpstr>
      <vt:lpstr>2. Netz West</vt:lpstr>
      <vt:lpstr>PowerPoint-Präsentation</vt:lpstr>
      <vt:lpstr>3. Infrastrukturprojekte</vt:lpstr>
      <vt:lpstr>3. Infrastrukturprojekte – Das neue Netz Mitte</vt:lpstr>
      <vt:lpstr>3. Infrastrukturprojekte – Das neue Netz Mitte</vt:lpstr>
      <vt:lpstr>3. Infrastrukturprojekte – Das neue Netz Mitte</vt:lpstr>
      <vt:lpstr>3. Infrastrukturprojekte – Das neue Netz Mitte</vt:lpstr>
      <vt:lpstr>3. Infrastrukturprojekte</vt:lpstr>
      <vt:lpstr>3. Infrastrukturprojekte</vt:lpstr>
      <vt:lpstr>3. Infrastrukturprojekte</vt:lpstr>
      <vt:lpstr>3. Infrastrukturprojekte und Nachfrage</vt:lpstr>
      <vt:lpstr>3. Infrastrukturprojekte und Nachfrage</vt:lpstr>
      <vt:lpstr>3. Infrastrukturprojekte</vt:lpstr>
      <vt:lpstr>3. Infrastrukturprojekte – S4</vt:lpstr>
      <vt:lpstr>3. Infrastrukturprojekte – S4</vt:lpstr>
      <vt:lpstr>3. Infrastrukturprojekte – S21 </vt:lpstr>
      <vt:lpstr>3. Infrastrukturprojekte – S21</vt:lpstr>
      <vt:lpstr>3. Infrastrukturprojekte – Stationsprogramm </vt:lpstr>
      <vt:lpstr>3. Infrastrukturprojekte – Stationsprogramm </vt:lpstr>
      <vt:lpstr>3. Infrastrukturprojekte – Stationsprogramm </vt:lpstr>
      <vt:lpstr>3. Infrastrukturprojekte – Stationsprogramm </vt:lpstr>
      <vt:lpstr>3. Infrastrukturprojekte – Stationsprogramm </vt:lpstr>
      <vt:lpstr>3. Infrastrukturprojekte – Stationsprogramm </vt:lpstr>
      <vt:lpstr>PowerPoint-Präsentation</vt:lpstr>
      <vt:lpstr>4. Finanzmittel</vt:lpstr>
      <vt:lpstr>5. Verschiedenes</vt:lpstr>
      <vt:lpstr>PowerPoint-Präsentation</vt:lpstr>
    </vt:vector>
  </TitlesOfParts>
  <Company>- 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 -</dc:creator>
  <cp:lastModifiedBy>Claudia Groeschel (LVS)</cp:lastModifiedBy>
  <cp:revision>543</cp:revision>
  <cp:lastPrinted>2014-05-05T10:14:00Z</cp:lastPrinted>
  <dcterms:created xsi:type="dcterms:W3CDTF">2009-03-10T15:32:04Z</dcterms:created>
  <dcterms:modified xsi:type="dcterms:W3CDTF">2014-05-05T10:27:11Z</dcterms:modified>
</cp:coreProperties>
</file>